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3.xml" ContentType="application/vnd.openxmlformats-officedocument.presentationml.notesSlide+xml"/>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37"/>
  </p:notesMasterIdLst>
  <p:sldIdLst>
    <p:sldId id="287" r:id="rId2"/>
    <p:sldId id="258" r:id="rId3"/>
    <p:sldId id="264" r:id="rId4"/>
    <p:sldId id="339" r:id="rId5"/>
    <p:sldId id="271" r:id="rId6"/>
    <p:sldId id="357" r:id="rId7"/>
    <p:sldId id="356" r:id="rId8"/>
    <p:sldId id="272" r:id="rId9"/>
    <p:sldId id="337" r:id="rId10"/>
    <p:sldId id="333" r:id="rId11"/>
    <p:sldId id="274" r:id="rId12"/>
    <p:sldId id="360" r:id="rId13"/>
    <p:sldId id="343" r:id="rId14"/>
    <p:sldId id="341" r:id="rId15"/>
    <p:sldId id="361" r:id="rId16"/>
    <p:sldId id="275" r:id="rId17"/>
    <p:sldId id="335" r:id="rId18"/>
    <p:sldId id="276" r:id="rId19"/>
    <p:sldId id="347" r:id="rId20"/>
    <p:sldId id="365" r:id="rId21"/>
    <p:sldId id="366" r:id="rId22"/>
    <p:sldId id="367" r:id="rId23"/>
    <p:sldId id="369" r:id="rId24"/>
    <p:sldId id="370" r:id="rId25"/>
    <p:sldId id="371" r:id="rId26"/>
    <p:sldId id="372" r:id="rId27"/>
    <p:sldId id="373" r:id="rId28"/>
    <p:sldId id="374" r:id="rId29"/>
    <p:sldId id="375" r:id="rId30"/>
    <p:sldId id="376" r:id="rId31"/>
    <p:sldId id="377" r:id="rId32"/>
    <p:sldId id="378" r:id="rId33"/>
    <p:sldId id="380" r:id="rId34"/>
    <p:sldId id="383" r:id="rId35"/>
    <p:sldId id="384"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2D9F8ED-3902-4E9B-8152-9E068D0F140A}">
          <p14:sldIdLst>
            <p14:sldId id="287"/>
            <p14:sldId id="258"/>
            <p14:sldId id="264"/>
            <p14:sldId id="339"/>
            <p14:sldId id="271"/>
            <p14:sldId id="357"/>
            <p14:sldId id="356"/>
            <p14:sldId id="272"/>
            <p14:sldId id="337"/>
            <p14:sldId id="333"/>
            <p14:sldId id="274"/>
            <p14:sldId id="360"/>
            <p14:sldId id="343"/>
            <p14:sldId id="341"/>
            <p14:sldId id="361"/>
            <p14:sldId id="275"/>
            <p14:sldId id="335"/>
            <p14:sldId id="276"/>
            <p14:sldId id="347"/>
            <p14:sldId id="365"/>
            <p14:sldId id="366"/>
            <p14:sldId id="367"/>
            <p14:sldId id="369"/>
            <p14:sldId id="370"/>
            <p14:sldId id="371"/>
            <p14:sldId id="372"/>
            <p14:sldId id="373"/>
            <p14:sldId id="374"/>
            <p14:sldId id="375"/>
            <p14:sldId id="376"/>
            <p14:sldId id="377"/>
            <p14:sldId id="378"/>
            <p14:sldId id="380"/>
            <p14:sldId id="383"/>
            <p14:sldId id="38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B050"/>
    <a:srgbClr val="98C723"/>
    <a:srgbClr val="00B0F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2854" autoAdjust="0"/>
  </p:normalViewPr>
  <p:slideViewPr>
    <p:cSldViewPr>
      <p:cViewPr>
        <p:scale>
          <a:sx n="66" d="100"/>
          <a:sy n="66" d="100"/>
        </p:scale>
        <p:origin x="-1840" y="-816"/>
      </p:cViewPr>
      <p:guideLst>
        <p:guide orient="horz" pos="2160"/>
        <p:guide pos="2880"/>
      </p:guideLst>
    </p:cSldViewPr>
  </p:slideViewPr>
  <p:notesTextViewPr>
    <p:cViewPr>
      <p:scale>
        <a:sx n="1" d="1"/>
        <a:sy n="1" d="1"/>
      </p:scale>
      <p:origin x="0" y="0"/>
    </p:cViewPr>
  </p:notesTextViewPr>
  <p:notesViewPr>
    <p:cSldViewPr>
      <p:cViewPr varScale="1">
        <p:scale>
          <a:sx n="86" d="100"/>
          <a:sy n="86" d="100"/>
        </p:scale>
        <p:origin x="-30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15B6A7-3F5D-4708-B885-EDF065A0D2D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763AD09F-F2C5-4584-B0B0-DD003B60F504}">
      <dgm:prSet phldrT="[Text]"/>
      <dgm:spPr/>
      <dgm:t>
        <a:bodyPr/>
        <a:lstStyle/>
        <a:p>
          <a:r>
            <a:rPr lang="en-AU" b="1" dirty="0" smtClean="0">
              <a:solidFill>
                <a:schemeClr val="tx1"/>
              </a:solidFill>
            </a:rPr>
            <a:t>Big vendors</a:t>
          </a:r>
          <a:endParaRPr lang="en-AU" b="1" dirty="0">
            <a:solidFill>
              <a:schemeClr val="tx1"/>
            </a:solidFill>
          </a:endParaRPr>
        </a:p>
      </dgm:t>
    </dgm:pt>
    <dgm:pt modelId="{9B8E6D7C-0F3C-4336-8AE0-612D01C595A9}" type="parTrans" cxnId="{42DB53BF-DF01-417E-8666-E8CD697DEB13}">
      <dgm:prSet/>
      <dgm:spPr/>
      <dgm:t>
        <a:bodyPr/>
        <a:lstStyle/>
        <a:p>
          <a:endParaRPr lang="en-AU"/>
        </a:p>
      </dgm:t>
    </dgm:pt>
    <dgm:pt modelId="{2F95CD4E-5DF1-49FD-83E1-1CB6A3E560FC}" type="sibTrans" cxnId="{42DB53BF-DF01-417E-8666-E8CD697DEB13}">
      <dgm:prSet/>
      <dgm:spPr/>
      <dgm:t>
        <a:bodyPr/>
        <a:lstStyle/>
        <a:p>
          <a:endParaRPr lang="en-AU"/>
        </a:p>
      </dgm:t>
    </dgm:pt>
    <dgm:pt modelId="{073A4115-9B3D-436D-826B-5C1481751DE9}">
      <dgm:prSet phldrT="[Text]"/>
      <dgm:spPr/>
      <dgm:t>
        <a:bodyPr/>
        <a:lstStyle/>
        <a:p>
          <a:r>
            <a:rPr lang="en-AU" dirty="0" smtClean="0"/>
            <a:t>Oracle BPMS</a:t>
          </a:r>
          <a:endParaRPr lang="en-AU" dirty="0"/>
        </a:p>
      </dgm:t>
    </dgm:pt>
    <dgm:pt modelId="{7C21AD99-FA4C-4A56-A094-D5F3B80EA9AF}" type="parTrans" cxnId="{5F28C33E-5422-4B82-8DCB-6597B15592AC}">
      <dgm:prSet/>
      <dgm:spPr/>
      <dgm:t>
        <a:bodyPr/>
        <a:lstStyle/>
        <a:p>
          <a:endParaRPr lang="en-AU"/>
        </a:p>
      </dgm:t>
    </dgm:pt>
    <dgm:pt modelId="{18794CC5-DABC-46D6-9A08-7F7048D207D1}" type="sibTrans" cxnId="{5F28C33E-5422-4B82-8DCB-6597B15592AC}">
      <dgm:prSet/>
      <dgm:spPr/>
      <dgm:t>
        <a:bodyPr/>
        <a:lstStyle/>
        <a:p>
          <a:endParaRPr lang="en-AU"/>
        </a:p>
      </dgm:t>
    </dgm:pt>
    <dgm:pt modelId="{69FFADA5-E7A2-429F-9EA4-FCDBFE60621C}">
      <dgm:prSet phldrT="[Text]"/>
      <dgm:spPr/>
      <dgm:t>
        <a:bodyPr/>
        <a:lstStyle/>
        <a:p>
          <a:r>
            <a:rPr lang="en-AU" dirty="0" smtClean="0"/>
            <a:t>Microsoft BizTalk, </a:t>
          </a:r>
          <a:r>
            <a:rPr lang="en-AU" dirty="0" err="1" smtClean="0"/>
            <a:t>Wf</a:t>
          </a:r>
          <a:endParaRPr lang="en-AU" dirty="0"/>
        </a:p>
      </dgm:t>
    </dgm:pt>
    <dgm:pt modelId="{A348C6B1-D072-4E8C-A3FF-ED1874533F37}" type="parTrans" cxnId="{A514DC16-585E-4456-8F80-EE3565124AF9}">
      <dgm:prSet/>
      <dgm:spPr/>
      <dgm:t>
        <a:bodyPr/>
        <a:lstStyle/>
        <a:p>
          <a:endParaRPr lang="en-AU"/>
        </a:p>
      </dgm:t>
    </dgm:pt>
    <dgm:pt modelId="{1DF1E93E-906D-4C87-A0AD-DAE25671ADD6}" type="sibTrans" cxnId="{A514DC16-585E-4456-8F80-EE3565124AF9}">
      <dgm:prSet/>
      <dgm:spPr/>
      <dgm:t>
        <a:bodyPr/>
        <a:lstStyle/>
        <a:p>
          <a:endParaRPr lang="en-AU"/>
        </a:p>
      </dgm:t>
    </dgm:pt>
    <dgm:pt modelId="{723770C9-A59F-4275-B649-E2A21141D376}">
      <dgm:prSet phldrT="[Text]"/>
      <dgm:spPr/>
      <dgm:t>
        <a:bodyPr/>
        <a:lstStyle/>
        <a:p>
          <a:r>
            <a:rPr lang="en-AU" b="1" dirty="0" smtClean="0">
              <a:solidFill>
                <a:schemeClr val="tx1"/>
              </a:solidFill>
            </a:rPr>
            <a:t>Other</a:t>
          </a:r>
          <a:br>
            <a:rPr lang="en-AU" b="1" dirty="0" smtClean="0">
              <a:solidFill>
                <a:schemeClr val="tx1"/>
              </a:solidFill>
            </a:rPr>
          </a:br>
          <a:r>
            <a:rPr lang="en-AU" b="1" dirty="0" smtClean="0">
              <a:solidFill>
                <a:schemeClr val="tx1"/>
              </a:solidFill>
            </a:rPr>
            <a:t>closed-source</a:t>
          </a:r>
          <a:endParaRPr lang="en-AU" b="1" dirty="0">
            <a:solidFill>
              <a:schemeClr val="tx1"/>
            </a:solidFill>
          </a:endParaRPr>
        </a:p>
      </dgm:t>
    </dgm:pt>
    <dgm:pt modelId="{3422F977-22E3-4890-8315-60DC925CC167}" type="parTrans" cxnId="{3F519F4C-107D-4947-96F9-56FBEE4ED92E}">
      <dgm:prSet/>
      <dgm:spPr/>
      <dgm:t>
        <a:bodyPr/>
        <a:lstStyle/>
        <a:p>
          <a:endParaRPr lang="en-AU"/>
        </a:p>
      </dgm:t>
    </dgm:pt>
    <dgm:pt modelId="{2A9580FB-3BBF-4DEF-A5D2-0420DAEAAEB9}" type="sibTrans" cxnId="{3F519F4C-107D-4947-96F9-56FBEE4ED92E}">
      <dgm:prSet/>
      <dgm:spPr/>
      <dgm:t>
        <a:bodyPr/>
        <a:lstStyle/>
        <a:p>
          <a:endParaRPr lang="en-AU"/>
        </a:p>
      </dgm:t>
    </dgm:pt>
    <dgm:pt modelId="{83D4AD04-55FD-4111-B0D2-2010C70C3999}">
      <dgm:prSet phldrT="[Text]"/>
      <dgm:spPr/>
      <dgm:t>
        <a:bodyPr/>
        <a:lstStyle/>
        <a:p>
          <a:r>
            <a:rPr lang="en-AU" dirty="0" smtClean="0"/>
            <a:t>Appian BPMS</a:t>
          </a:r>
          <a:endParaRPr lang="en-AU" dirty="0"/>
        </a:p>
      </dgm:t>
    </dgm:pt>
    <dgm:pt modelId="{FBDE1239-D619-45D3-BB36-6A06A6E388DE}" type="parTrans" cxnId="{243E0602-686B-48BC-AEDE-956DDF11C646}">
      <dgm:prSet/>
      <dgm:spPr/>
      <dgm:t>
        <a:bodyPr/>
        <a:lstStyle/>
        <a:p>
          <a:endParaRPr lang="en-AU"/>
        </a:p>
      </dgm:t>
    </dgm:pt>
    <dgm:pt modelId="{4F184A9F-4908-4D83-817E-8620DF813EE1}" type="sibTrans" cxnId="{243E0602-686B-48BC-AEDE-956DDF11C646}">
      <dgm:prSet/>
      <dgm:spPr/>
      <dgm:t>
        <a:bodyPr/>
        <a:lstStyle/>
        <a:p>
          <a:endParaRPr lang="en-AU"/>
        </a:p>
      </dgm:t>
    </dgm:pt>
    <dgm:pt modelId="{6BD75158-BBA2-467A-B391-EE9E218DF14D}">
      <dgm:prSet phldrT="[Text]"/>
      <dgm:spPr/>
      <dgm:t>
        <a:bodyPr/>
        <a:lstStyle/>
        <a:p>
          <a:r>
            <a:rPr lang="en-AU" dirty="0" err="1" smtClean="0">
              <a:solidFill>
                <a:srgbClr val="FF0000"/>
              </a:solidFill>
            </a:rPr>
            <a:t>BizAgi</a:t>
          </a:r>
          <a:r>
            <a:rPr lang="en-AU" dirty="0" smtClean="0">
              <a:solidFill>
                <a:srgbClr val="FF0000"/>
              </a:solidFill>
            </a:rPr>
            <a:t> BPM Suite</a:t>
          </a:r>
          <a:endParaRPr lang="en-AU" dirty="0">
            <a:solidFill>
              <a:srgbClr val="FF0000"/>
            </a:solidFill>
          </a:endParaRPr>
        </a:p>
      </dgm:t>
    </dgm:pt>
    <dgm:pt modelId="{E501ADF9-F921-44B8-A596-41F927B549A4}" type="parTrans" cxnId="{5E34951B-2666-49EF-BD1C-C201C18C4953}">
      <dgm:prSet/>
      <dgm:spPr/>
      <dgm:t>
        <a:bodyPr/>
        <a:lstStyle/>
        <a:p>
          <a:endParaRPr lang="en-AU"/>
        </a:p>
      </dgm:t>
    </dgm:pt>
    <dgm:pt modelId="{EAC65652-2582-4914-89B5-216C7BC194E4}" type="sibTrans" cxnId="{5E34951B-2666-49EF-BD1C-C201C18C4953}">
      <dgm:prSet/>
      <dgm:spPr/>
      <dgm:t>
        <a:bodyPr/>
        <a:lstStyle/>
        <a:p>
          <a:endParaRPr lang="en-AU"/>
        </a:p>
      </dgm:t>
    </dgm:pt>
    <dgm:pt modelId="{6CAE7B86-A33C-4D6B-BAEA-EE19DCEC01E6}">
      <dgm:prSet phldrT="[Text]"/>
      <dgm:spPr/>
      <dgm:t>
        <a:bodyPr/>
        <a:lstStyle/>
        <a:p>
          <a:r>
            <a:rPr lang="en-AU" dirty="0" smtClean="0"/>
            <a:t>SAP </a:t>
          </a:r>
          <a:r>
            <a:rPr lang="en-AU" dirty="0" err="1" smtClean="0"/>
            <a:t>NetWeaver</a:t>
          </a:r>
          <a:r>
            <a:rPr lang="en-AU" dirty="0" smtClean="0"/>
            <a:t> BPM</a:t>
          </a:r>
          <a:endParaRPr lang="en-AU" dirty="0"/>
        </a:p>
      </dgm:t>
    </dgm:pt>
    <dgm:pt modelId="{C4E242B9-9C9B-4674-A155-39EB749C9FD1}" type="parTrans" cxnId="{9DA7E796-36AC-4245-8A30-5E8E60C98F1E}">
      <dgm:prSet/>
      <dgm:spPr/>
      <dgm:t>
        <a:bodyPr/>
        <a:lstStyle/>
        <a:p>
          <a:endParaRPr lang="en-AU"/>
        </a:p>
      </dgm:t>
    </dgm:pt>
    <dgm:pt modelId="{95D8EB45-1BC2-498A-A0F5-A7386301F14C}" type="sibTrans" cxnId="{9DA7E796-36AC-4245-8A30-5E8E60C98F1E}">
      <dgm:prSet/>
      <dgm:spPr/>
      <dgm:t>
        <a:bodyPr/>
        <a:lstStyle/>
        <a:p>
          <a:endParaRPr lang="en-AU"/>
        </a:p>
      </dgm:t>
    </dgm:pt>
    <dgm:pt modelId="{312D899B-41A3-4989-804E-7C2427EAA70E}">
      <dgm:prSet phldrT="[Text]"/>
      <dgm:spPr/>
      <dgm:t>
        <a:bodyPr/>
        <a:lstStyle/>
        <a:p>
          <a:r>
            <a:rPr lang="en-AU" dirty="0" smtClean="0"/>
            <a:t>Software AG </a:t>
          </a:r>
          <a:r>
            <a:rPr lang="en-AU" dirty="0" err="1" smtClean="0"/>
            <a:t>webMethods</a:t>
          </a:r>
          <a:endParaRPr lang="en-AU" dirty="0"/>
        </a:p>
      </dgm:t>
    </dgm:pt>
    <dgm:pt modelId="{2D947157-F38D-4012-85C7-EF5F1FD9608C}" type="parTrans" cxnId="{5197AA1E-F103-483F-BB2D-7C6C869B7E25}">
      <dgm:prSet/>
      <dgm:spPr/>
      <dgm:t>
        <a:bodyPr/>
        <a:lstStyle/>
        <a:p>
          <a:endParaRPr lang="en-AU"/>
        </a:p>
      </dgm:t>
    </dgm:pt>
    <dgm:pt modelId="{3B0CE0D9-5C3E-41F8-B581-8925D62EABE0}" type="sibTrans" cxnId="{5197AA1E-F103-483F-BB2D-7C6C869B7E25}">
      <dgm:prSet/>
      <dgm:spPr/>
      <dgm:t>
        <a:bodyPr/>
        <a:lstStyle/>
        <a:p>
          <a:endParaRPr lang="en-AU"/>
        </a:p>
      </dgm:t>
    </dgm:pt>
    <dgm:pt modelId="{7A5E097F-1E05-407D-AABD-5F15BD5DF4CF}">
      <dgm:prSet phldrT="[Text]"/>
      <dgm:spPr/>
      <dgm:t>
        <a:bodyPr/>
        <a:lstStyle/>
        <a:p>
          <a:r>
            <a:rPr lang="en-AU" dirty="0" err="1" smtClean="0"/>
            <a:t>Pagaystems</a:t>
          </a:r>
          <a:r>
            <a:rPr lang="en-AU" dirty="0" smtClean="0"/>
            <a:t> </a:t>
          </a:r>
          <a:r>
            <a:rPr lang="en-AU" dirty="0" err="1" smtClean="0"/>
            <a:t>PegaRULES</a:t>
          </a:r>
          <a:endParaRPr lang="en-AU" dirty="0"/>
        </a:p>
      </dgm:t>
    </dgm:pt>
    <dgm:pt modelId="{D76B4118-83BE-41BE-8D43-8D1D36B9C32B}" type="parTrans" cxnId="{98250642-9661-454A-9AE8-E0914BEABE52}">
      <dgm:prSet/>
      <dgm:spPr/>
      <dgm:t>
        <a:bodyPr/>
        <a:lstStyle/>
        <a:p>
          <a:endParaRPr lang="en-AU"/>
        </a:p>
      </dgm:t>
    </dgm:pt>
    <dgm:pt modelId="{BF8B9E66-F0D5-40D6-9810-71421BC1E771}" type="sibTrans" cxnId="{98250642-9661-454A-9AE8-E0914BEABE52}">
      <dgm:prSet/>
      <dgm:spPr/>
      <dgm:t>
        <a:bodyPr/>
        <a:lstStyle/>
        <a:p>
          <a:endParaRPr lang="en-AU"/>
        </a:p>
      </dgm:t>
    </dgm:pt>
    <dgm:pt modelId="{122ACA62-F832-492C-AF61-3EA807D5B944}">
      <dgm:prSet phldrT="[Text]"/>
      <dgm:spPr/>
      <dgm:t>
        <a:bodyPr/>
        <a:lstStyle/>
        <a:p>
          <a:r>
            <a:rPr lang="en-AU" dirty="0" smtClean="0"/>
            <a:t>IBM BPM</a:t>
          </a:r>
          <a:endParaRPr lang="en-AU" dirty="0"/>
        </a:p>
      </dgm:t>
    </dgm:pt>
    <dgm:pt modelId="{72AAC796-0DE6-41F6-A14C-4F56BC350BE2}" type="parTrans" cxnId="{FDB80659-68DE-4C8B-8F89-6C72709306C3}">
      <dgm:prSet/>
      <dgm:spPr/>
      <dgm:t>
        <a:bodyPr/>
        <a:lstStyle/>
        <a:p>
          <a:endParaRPr lang="en-AU"/>
        </a:p>
      </dgm:t>
    </dgm:pt>
    <dgm:pt modelId="{BD862A70-46D0-478F-9B9F-A937150CC85A}" type="sibTrans" cxnId="{FDB80659-68DE-4C8B-8F89-6C72709306C3}">
      <dgm:prSet/>
      <dgm:spPr/>
      <dgm:t>
        <a:bodyPr/>
        <a:lstStyle/>
        <a:p>
          <a:endParaRPr lang="en-AU"/>
        </a:p>
      </dgm:t>
    </dgm:pt>
    <dgm:pt modelId="{2EF160DC-12A9-4DA5-9DA9-2A3F61039D97}">
      <dgm:prSet phldrT="[Text]"/>
      <dgm:spPr/>
      <dgm:t>
        <a:bodyPr/>
        <a:lstStyle/>
        <a:p>
          <a:r>
            <a:rPr lang="en-AU" dirty="0" err="1" smtClean="0"/>
            <a:t>OpenText</a:t>
          </a:r>
          <a:r>
            <a:rPr lang="en-AU" dirty="0" smtClean="0"/>
            <a:t> BPM</a:t>
          </a:r>
          <a:endParaRPr lang="en-AU" dirty="0"/>
        </a:p>
      </dgm:t>
    </dgm:pt>
    <dgm:pt modelId="{E4566D5F-316E-424F-86B7-EDE3511AF247}" type="parTrans" cxnId="{A66C9B86-3B31-4FC1-B8C0-572A7DED883D}">
      <dgm:prSet/>
      <dgm:spPr/>
      <dgm:t>
        <a:bodyPr/>
        <a:lstStyle/>
        <a:p>
          <a:endParaRPr lang="en-AU"/>
        </a:p>
      </dgm:t>
    </dgm:pt>
    <dgm:pt modelId="{9E8104B1-D0F7-4C43-BC69-D81BC64F3792}" type="sibTrans" cxnId="{A66C9B86-3B31-4FC1-B8C0-572A7DED883D}">
      <dgm:prSet/>
      <dgm:spPr/>
      <dgm:t>
        <a:bodyPr/>
        <a:lstStyle/>
        <a:p>
          <a:endParaRPr lang="en-AU"/>
        </a:p>
      </dgm:t>
    </dgm:pt>
    <dgm:pt modelId="{E940FC77-B5E7-4E5D-B65D-0C6DD54A3D82}">
      <dgm:prSet phldrT="[Text]"/>
      <dgm:spPr/>
      <dgm:t>
        <a:bodyPr/>
        <a:lstStyle/>
        <a:p>
          <a:r>
            <a:rPr lang="en-AU" dirty="0" smtClean="0"/>
            <a:t>Perceptive </a:t>
          </a:r>
          <a:r>
            <a:rPr lang="en-AU" dirty="0" err="1" smtClean="0"/>
            <a:t>BPMONe</a:t>
          </a:r>
          <a:endParaRPr lang="en-AU" dirty="0"/>
        </a:p>
      </dgm:t>
    </dgm:pt>
    <dgm:pt modelId="{8B0B15DB-03B7-4518-9819-5A4E645E44F8}" type="parTrans" cxnId="{7D9634BD-4E29-42E2-8747-A57FC51C1F36}">
      <dgm:prSet/>
      <dgm:spPr/>
      <dgm:t>
        <a:bodyPr/>
        <a:lstStyle/>
        <a:p>
          <a:endParaRPr lang="en-AU"/>
        </a:p>
      </dgm:t>
    </dgm:pt>
    <dgm:pt modelId="{197CA9CE-EF4D-4481-AD58-935F8475CBC4}" type="sibTrans" cxnId="{7D9634BD-4E29-42E2-8747-A57FC51C1F36}">
      <dgm:prSet/>
      <dgm:spPr/>
      <dgm:t>
        <a:bodyPr/>
        <a:lstStyle/>
        <a:p>
          <a:endParaRPr lang="en-AU"/>
        </a:p>
      </dgm:t>
    </dgm:pt>
    <dgm:pt modelId="{3000F7F8-FAC5-49A7-9064-6295625F3F2C}">
      <dgm:prSet phldrT="[Text]"/>
      <dgm:spPr/>
      <dgm:t>
        <a:bodyPr/>
        <a:lstStyle/>
        <a:p>
          <a:r>
            <a:rPr lang="en-AU" b="1" dirty="0" smtClean="0">
              <a:solidFill>
                <a:schemeClr val="tx1"/>
              </a:solidFill>
            </a:rPr>
            <a:t>Commercial </a:t>
          </a:r>
          <a:br>
            <a:rPr lang="en-AU" b="1" dirty="0" smtClean="0">
              <a:solidFill>
                <a:schemeClr val="tx1"/>
              </a:solidFill>
            </a:rPr>
          </a:br>
          <a:r>
            <a:rPr lang="en-AU" b="1" dirty="0" smtClean="0">
              <a:solidFill>
                <a:schemeClr val="tx1"/>
              </a:solidFill>
            </a:rPr>
            <a:t>open-source</a:t>
          </a:r>
          <a:endParaRPr lang="en-AU" b="1" dirty="0">
            <a:solidFill>
              <a:schemeClr val="tx1"/>
            </a:solidFill>
          </a:endParaRPr>
        </a:p>
      </dgm:t>
    </dgm:pt>
    <dgm:pt modelId="{F67BC321-874D-42CE-AE07-68927EAEBF35}" type="parTrans" cxnId="{AC0776B6-0B6E-4D02-833A-3D81C9036576}">
      <dgm:prSet/>
      <dgm:spPr/>
      <dgm:t>
        <a:bodyPr/>
        <a:lstStyle/>
        <a:p>
          <a:endParaRPr lang="en-AU"/>
        </a:p>
      </dgm:t>
    </dgm:pt>
    <dgm:pt modelId="{3877399E-C8BC-4F95-A0E0-796F93925C32}" type="sibTrans" cxnId="{AC0776B6-0B6E-4D02-833A-3D81C9036576}">
      <dgm:prSet/>
      <dgm:spPr/>
      <dgm:t>
        <a:bodyPr/>
        <a:lstStyle/>
        <a:p>
          <a:endParaRPr lang="en-AU"/>
        </a:p>
      </dgm:t>
    </dgm:pt>
    <dgm:pt modelId="{A7AAB863-5E58-442E-A1EC-D33A37587AB1}">
      <dgm:prSet phldrT="[Text]"/>
      <dgm:spPr/>
      <dgm:t>
        <a:bodyPr/>
        <a:lstStyle/>
        <a:p>
          <a:r>
            <a:rPr lang="en-AU" dirty="0" smtClean="0"/>
            <a:t>Bonita Open Solution</a:t>
          </a:r>
          <a:endParaRPr lang="en-AU" dirty="0"/>
        </a:p>
      </dgm:t>
    </dgm:pt>
    <dgm:pt modelId="{13606BE7-3760-4C22-9A38-3BDE234D5A2B}" type="parTrans" cxnId="{DF46A94E-8065-4916-9035-DDE470EB8601}">
      <dgm:prSet/>
      <dgm:spPr/>
      <dgm:t>
        <a:bodyPr/>
        <a:lstStyle/>
        <a:p>
          <a:endParaRPr lang="en-AU"/>
        </a:p>
      </dgm:t>
    </dgm:pt>
    <dgm:pt modelId="{F712E3CF-8C9D-4671-8E8A-E4E7D3E2896B}" type="sibTrans" cxnId="{DF46A94E-8065-4916-9035-DDE470EB8601}">
      <dgm:prSet/>
      <dgm:spPr/>
      <dgm:t>
        <a:bodyPr/>
        <a:lstStyle/>
        <a:p>
          <a:endParaRPr lang="en-AU"/>
        </a:p>
      </dgm:t>
    </dgm:pt>
    <dgm:pt modelId="{23FA5C96-9A57-48E4-9717-44E97B7ED0E1}">
      <dgm:prSet phldrT="[Text]"/>
      <dgm:spPr/>
      <dgm:t>
        <a:bodyPr/>
        <a:lstStyle/>
        <a:p>
          <a:r>
            <a:rPr lang="en-AU" dirty="0" err="1" smtClean="0"/>
            <a:t>Camunda</a:t>
          </a:r>
          <a:r>
            <a:rPr lang="en-AU" dirty="0" smtClean="0"/>
            <a:t> Fox</a:t>
          </a:r>
          <a:endParaRPr lang="en-AU" dirty="0"/>
        </a:p>
      </dgm:t>
    </dgm:pt>
    <dgm:pt modelId="{BDB8E417-6998-4EE2-B15B-26D12F921F3A}" type="parTrans" cxnId="{38A40198-530D-478D-929D-44C823DA2FFD}">
      <dgm:prSet/>
      <dgm:spPr/>
      <dgm:t>
        <a:bodyPr/>
        <a:lstStyle/>
        <a:p>
          <a:endParaRPr lang="en-AU"/>
        </a:p>
      </dgm:t>
    </dgm:pt>
    <dgm:pt modelId="{88504273-EE48-4B4E-B3E2-8C4E5C8EE7A9}" type="sibTrans" cxnId="{38A40198-530D-478D-929D-44C823DA2FFD}">
      <dgm:prSet/>
      <dgm:spPr/>
      <dgm:t>
        <a:bodyPr/>
        <a:lstStyle/>
        <a:p>
          <a:endParaRPr lang="en-AU"/>
        </a:p>
      </dgm:t>
    </dgm:pt>
    <dgm:pt modelId="{79C8D6B5-2020-4D9E-8AE4-DBDA56FB6869}">
      <dgm:prSet phldrT="[Text]"/>
      <dgm:spPr/>
      <dgm:t>
        <a:bodyPr/>
        <a:lstStyle/>
        <a:p>
          <a:r>
            <a:rPr lang="en-AU" dirty="0" err="1" smtClean="0"/>
            <a:t>Intalio|BPM</a:t>
          </a:r>
          <a:endParaRPr lang="en-AU" dirty="0"/>
        </a:p>
      </dgm:t>
    </dgm:pt>
    <dgm:pt modelId="{49C7B9F5-E72E-477B-A8CB-34B4DF06EC25}" type="parTrans" cxnId="{D1872244-2CED-4BCB-9A00-A47B85D20ACC}">
      <dgm:prSet/>
      <dgm:spPr/>
      <dgm:t>
        <a:bodyPr/>
        <a:lstStyle/>
        <a:p>
          <a:endParaRPr lang="en-AU"/>
        </a:p>
      </dgm:t>
    </dgm:pt>
    <dgm:pt modelId="{379CD90B-E887-40FE-ABF8-91233D5DA40C}" type="sibTrans" cxnId="{D1872244-2CED-4BCB-9A00-A47B85D20ACC}">
      <dgm:prSet/>
      <dgm:spPr/>
      <dgm:t>
        <a:bodyPr/>
        <a:lstStyle/>
        <a:p>
          <a:endParaRPr lang="en-AU"/>
        </a:p>
      </dgm:t>
    </dgm:pt>
    <dgm:pt modelId="{CD7FD163-E851-4A10-BAD1-35B25B6DD0CB}">
      <dgm:prSet phldrT="[Text]"/>
      <dgm:spPr/>
      <dgm:t>
        <a:bodyPr/>
        <a:lstStyle/>
        <a:p>
          <a:r>
            <a:rPr lang="en-AU" dirty="0" smtClean="0"/>
            <a:t>Bosch </a:t>
          </a:r>
          <a:r>
            <a:rPr lang="en-AU" dirty="0" err="1" smtClean="0"/>
            <a:t>inubit</a:t>
          </a:r>
          <a:r>
            <a:rPr lang="en-AU" dirty="0" smtClean="0"/>
            <a:t> Suite</a:t>
          </a:r>
          <a:endParaRPr lang="en-AU" dirty="0"/>
        </a:p>
      </dgm:t>
    </dgm:pt>
    <dgm:pt modelId="{1FF68ACF-4348-4B4A-8C18-D17F726E2653}" type="parTrans" cxnId="{AB1C9E56-3CE0-462C-8321-EF0EFB510068}">
      <dgm:prSet/>
      <dgm:spPr/>
      <dgm:t>
        <a:bodyPr/>
        <a:lstStyle/>
        <a:p>
          <a:endParaRPr lang="en-AU"/>
        </a:p>
      </dgm:t>
    </dgm:pt>
    <dgm:pt modelId="{37AB5159-589D-4F72-8554-DA874C9E380C}" type="sibTrans" cxnId="{AB1C9E56-3CE0-462C-8321-EF0EFB510068}">
      <dgm:prSet/>
      <dgm:spPr/>
      <dgm:t>
        <a:bodyPr/>
        <a:lstStyle/>
        <a:p>
          <a:endParaRPr lang="en-AU"/>
        </a:p>
      </dgm:t>
    </dgm:pt>
    <dgm:pt modelId="{7C934A11-7FD8-45F1-ADB8-CB4F8E3805D7}">
      <dgm:prSet phldrT="[Text]"/>
      <dgm:spPr/>
      <dgm:t>
        <a:bodyPr/>
        <a:lstStyle/>
        <a:p>
          <a:r>
            <a:rPr lang="en-AU" dirty="0" err="1" smtClean="0"/>
            <a:t>JBoss</a:t>
          </a:r>
          <a:r>
            <a:rPr lang="en-AU" dirty="0" smtClean="0"/>
            <a:t> </a:t>
          </a:r>
          <a:r>
            <a:rPr lang="en-AU" dirty="0" err="1" smtClean="0"/>
            <a:t>jBPM</a:t>
          </a:r>
          <a:endParaRPr lang="en-AU" dirty="0"/>
        </a:p>
      </dgm:t>
    </dgm:pt>
    <dgm:pt modelId="{694CB835-5B82-45AB-9119-76E4207E838A}" type="parTrans" cxnId="{E25D2EE1-6427-4047-95C0-2C6F9B3B8105}">
      <dgm:prSet/>
      <dgm:spPr/>
      <dgm:t>
        <a:bodyPr/>
        <a:lstStyle/>
        <a:p>
          <a:endParaRPr lang="en-AU"/>
        </a:p>
      </dgm:t>
    </dgm:pt>
    <dgm:pt modelId="{91D71FFA-DCE5-4882-A6CE-C31A23F2AB86}" type="sibTrans" cxnId="{E25D2EE1-6427-4047-95C0-2C6F9B3B8105}">
      <dgm:prSet/>
      <dgm:spPr/>
      <dgm:t>
        <a:bodyPr/>
        <a:lstStyle/>
        <a:p>
          <a:endParaRPr lang="en-AU"/>
        </a:p>
      </dgm:t>
    </dgm:pt>
    <dgm:pt modelId="{5DE0A148-7C8E-B743-AA4E-2A36A355362D}">
      <dgm:prSet phldrT="[Text]"/>
      <dgm:spPr/>
      <dgm:t>
        <a:bodyPr/>
        <a:lstStyle/>
        <a:p>
          <a:r>
            <a:rPr lang="en-AU" dirty="0" smtClean="0"/>
            <a:t>Shark</a:t>
          </a:r>
          <a:endParaRPr lang="en-AU" dirty="0"/>
        </a:p>
      </dgm:t>
    </dgm:pt>
    <dgm:pt modelId="{626AC098-5C63-0F44-BE51-FBC23495DD5C}" type="parTrans" cxnId="{F2FEE666-1392-244E-A4F4-222B03230EA2}">
      <dgm:prSet/>
      <dgm:spPr/>
      <dgm:t>
        <a:bodyPr/>
        <a:lstStyle/>
        <a:p>
          <a:endParaRPr lang="en-US"/>
        </a:p>
      </dgm:t>
    </dgm:pt>
    <dgm:pt modelId="{72252AE4-A88F-2247-9F1A-9025C98B2E5A}" type="sibTrans" cxnId="{F2FEE666-1392-244E-A4F4-222B03230EA2}">
      <dgm:prSet/>
      <dgm:spPr/>
      <dgm:t>
        <a:bodyPr/>
        <a:lstStyle/>
        <a:p>
          <a:endParaRPr lang="en-US"/>
        </a:p>
      </dgm:t>
    </dgm:pt>
    <dgm:pt modelId="{D5C4CA2C-9D97-EC4F-8BE6-2B6FE23F1902}">
      <dgm:prSet/>
      <dgm:spPr/>
      <dgm:t>
        <a:bodyPr/>
        <a:lstStyle/>
        <a:p>
          <a:r>
            <a:rPr lang="en-AU" dirty="0" smtClean="0"/>
            <a:t>YAWL</a:t>
          </a:r>
          <a:endParaRPr lang="en-AU" dirty="0"/>
        </a:p>
      </dgm:t>
    </dgm:pt>
    <dgm:pt modelId="{71EAF0AD-B3A2-004E-9C94-70EC0AFF698E}" type="parTrans" cxnId="{6AD2CAB9-35E7-9643-A677-4E665A6863A4}">
      <dgm:prSet/>
      <dgm:spPr/>
      <dgm:t>
        <a:bodyPr/>
        <a:lstStyle/>
        <a:p>
          <a:endParaRPr lang="en-US"/>
        </a:p>
      </dgm:t>
    </dgm:pt>
    <dgm:pt modelId="{E5D15462-A756-BA48-9F74-B60764A2CAC2}" type="sibTrans" cxnId="{6AD2CAB9-35E7-9643-A677-4E665A6863A4}">
      <dgm:prSet/>
      <dgm:spPr/>
      <dgm:t>
        <a:bodyPr/>
        <a:lstStyle/>
        <a:p>
          <a:endParaRPr lang="en-US"/>
        </a:p>
      </dgm:t>
    </dgm:pt>
    <dgm:pt modelId="{76BFF414-6325-0946-9B68-511BB91DF38E}">
      <dgm:prSet phldrT="[Text]"/>
      <dgm:spPr/>
      <dgm:t>
        <a:bodyPr/>
        <a:lstStyle/>
        <a:p>
          <a:r>
            <a:rPr lang="en-AU" dirty="0" err="1" smtClean="0"/>
            <a:t>Effektif</a:t>
          </a:r>
          <a:r>
            <a:rPr lang="en-AU" dirty="0" smtClean="0"/>
            <a:t> (cloud)</a:t>
          </a:r>
          <a:endParaRPr lang="en-AU" dirty="0"/>
        </a:p>
      </dgm:t>
    </dgm:pt>
    <dgm:pt modelId="{39CDBEA5-F55B-C448-88D2-2762DDECAE87}" type="parTrans" cxnId="{DE6D97E7-6559-5742-A2A8-C9CE00EEA246}">
      <dgm:prSet/>
      <dgm:spPr/>
      <dgm:t>
        <a:bodyPr/>
        <a:lstStyle/>
        <a:p>
          <a:endParaRPr lang="en-US"/>
        </a:p>
      </dgm:t>
    </dgm:pt>
    <dgm:pt modelId="{F0AE2720-15B5-994C-B076-C190485DEA6D}" type="sibTrans" cxnId="{DE6D97E7-6559-5742-A2A8-C9CE00EEA246}">
      <dgm:prSet/>
      <dgm:spPr/>
      <dgm:t>
        <a:bodyPr/>
        <a:lstStyle/>
        <a:p>
          <a:endParaRPr lang="en-US"/>
        </a:p>
      </dgm:t>
    </dgm:pt>
    <dgm:pt modelId="{4FD892F5-7F4B-D94E-AA50-9821931D0910}">
      <dgm:prSet phldrT="[Text]"/>
      <dgm:spPr/>
      <dgm:t>
        <a:bodyPr/>
        <a:lstStyle/>
        <a:p>
          <a:r>
            <a:rPr lang="en-AU" dirty="0" smtClean="0"/>
            <a:t>Progress </a:t>
          </a:r>
          <a:r>
            <a:rPr lang="en-AU" dirty="0" err="1" smtClean="0"/>
            <a:t>Savvion</a:t>
          </a:r>
          <a:r>
            <a:rPr lang="en-AU" dirty="0" smtClean="0"/>
            <a:t> (cloud)</a:t>
          </a:r>
          <a:endParaRPr lang="en-AU" dirty="0"/>
        </a:p>
      </dgm:t>
    </dgm:pt>
    <dgm:pt modelId="{DDEBFA56-3D39-DE46-8816-7267E74F54FC}" type="parTrans" cxnId="{45273F61-307A-FE4E-BA6F-C60F8DE29A3E}">
      <dgm:prSet/>
      <dgm:spPr/>
      <dgm:t>
        <a:bodyPr/>
        <a:lstStyle/>
        <a:p>
          <a:endParaRPr lang="en-US"/>
        </a:p>
      </dgm:t>
    </dgm:pt>
    <dgm:pt modelId="{7F04412C-A52E-854A-85A6-2A9A9B870EA4}" type="sibTrans" cxnId="{45273F61-307A-FE4E-BA6F-C60F8DE29A3E}">
      <dgm:prSet/>
      <dgm:spPr/>
      <dgm:t>
        <a:bodyPr/>
        <a:lstStyle/>
        <a:p>
          <a:endParaRPr lang="en-US"/>
        </a:p>
      </dgm:t>
    </dgm:pt>
    <dgm:pt modelId="{477D415C-B3AF-46B0-8406-6BB72107F57B}" type="pres">
      <dgm:prSet presAssocID="{4115B6A7-3F5D-4708-B885-EDF065A0D2D3}" presName="Name0" presStyleCnt="0">
        <dgm:presLayoutVars>
          <dgm:dir/>
          <dgm:animLvl val="lvl"/>
          <dgm:resizeHandles val="exact"/>
        </dgm:presLayoutVars>
      </dgm:prSet>
      <dgm:spPr/>
      <dgm:t>
        <a:bodyPr/>
        <a:lstStyle/>
        <a:p>
          <a:endParaRPr lang="en-AU"/>
        </a:p>
      </dgm:t>
    </dgm:pt>
    <dgm:pt modelId="{8B9EBFDF-0F8A-46D3-B15C-8889D0CC2338}" type="pres">
      <dgm:prSet presAssocID="{763AD09F-F2C5-4584-B0B0-DD003B60F504}" presName="composite" presStyleCnt="0"/>
      <dgm:spPr/>
    </dgm:pt>
    <dgm:pt modelId="{4219E757-56A5-4CC6-88A4-D514E53F31A3}" type="pres">
      <dgm:prSet presAssocID="{763AD09F-F2C5-4584-B0B0-DD003B60F504}" presName="parTx" presStyleLbl="alignNode1" presStyleIdx="0" presStyleCnt="3">
        <dgm:presLayoutVars>
          <dgm:chMax val="0"/>
          <dgm:chPref val="0"/>
          <dgm:bulletEnabled val="1"/>
        </dgm:presLayoutVars>
      </dgm:prSet>
      <dgm:spPr/>
      <dgm:t>
        <a:bodyPr/>
        <a:lstStyle/>
        <a:p>
          <a:endParaRPr lang="en-AU"/>
        </a:p>
      </dgm:t>
    </dgm:pt>
    <dgm:pt modelId="{AF5A1764-2B00-44E1-B8A0-DD556793A3AC}" type="pres">
      <dgm:prSet presAssocID="{763AD09F-F2C5-4584-B0B0-DD003B60F504}" presName="desTx" presStyleLbl="alignAccFollowNode1" presStyleIdx="0" presStyleCnt="3">
        <dgm:presLayoutVars>
          <dgm:bulletEnabled val="1"/>
        </dgm:presLayoutVars>
      </dgm:prSet>
      <dgm:spPr/>
      <dgm:t>
        <a:bodyPr/>
        <a:lstStyle/>
        <a:p>
          <a:endParaRPr lang="en-AU"/>
        </a:p>
      </dgm:t>
    </dgm:pt>
    <dgm:pt modelId="{EABDAAE5-FCBF-4E39-A092-20BC8CB38696}" type="pres">
      <dgm:prSet presAssocID="{2F95CD4E-5DF1-49FD-83E1-1CB6A3E560FC}" presName="space" presStyleCnt="0"/>
      <dgm:spPr/>
    </dgm:pt>
    <dgm:pt modelId="{F1CF24CD-DB7D-4C9F-9305-836F9D92D974}" type="pres">
      <dgm:prSet presAssocID="{723770C9-A59F-4275-B649-E2A21141D376}" presName="composite" presStyleCnt="0"/>
      <dgm:spPr/>
    </dgm:pt>
    <dgm:pt modelId="{87733BE2-7DB9-40CD-BDEE-11AB5119A3DF}" type="pres">
      <dgm:prSet presAssocID="{723770C9-A59F-4275-B649-E2A21141D376}" presName="parTx" presStyleLbl="alignNode1" presStyleIdx="1" presStyleCnt="3">
        <dgm:presLayoutVars>
          <dgm:chMax val="0"/>
          <dgm:chPref val="0"/>
          <dgm:bulletEnabled val="1"/>
        </dgm:presLayoutVars>
      </dgm:prSet>
      <dgm:spPr/>
      <dgm:t>
        <a:bodyPr/>
        <a:lstStyle/>
        <a:p>
          <a:endParaRPr lang="en-AU"/>
        </a:p>
      </dgm:t>
    </dgm:pt>
    <dgm:pt modelId="{4E0043FA-C03C-46BE-AED1-7B137D723F1B}" type="pres">
      <dgm:prSet presAssocID="{723770C9-A59F-4275-B649-E2A21141D376}" presName="desTx" presStyleLbl="alignAccFollowNode1" presStyleIdx="1" presStyleCnt="3">
        <dgm:presLayoutVars>
          <dgm:bulletEnabled val="1"/>
        </dgm:presLayoutVars>
      </dgm:prSet>
      <dgm:spPr/>
      <dgm:t>
        <a:bodyPr/>
        <a:lstStyle/>
        <a:p>
          <a:endParaRPr lang="en-AU"/>
        </a:p>
      </dgm:t>
    </dgm:pt>
    <dgm:pt modelId="{71650EF3-40EF-4657-8E1D-6DD315D17FEE}" type="pres">
      <dgm:prSet presAssocID="{2A9580FB-3BBF-4DEF-A5D2-0420DAEAAEB9}" presName="space" presStyleCnt="0"/>
      <dgm:spPr/>
    </dgm:pt>
    <dgm:pt modelId="{BEFCC152-824A-486B-846A-24B182A12EF7}" type="pres">
      <dgm:prSet presAssocID="{3000F7F8-FAC5-49A7-9064-6295625F3F2C}" presName="composite" presStyleCnt="0"/>
      <dgm:spPr/>
    </dgm:pt>
    <dgm:pt modelId="{CE5D75C5-2C53-4191-A6BF-B79E8E1E0C28}" type="pres">
      <dgm:prSet presAssocID="{3000F7F8-FAC5-49A7-9064-6295625F3F2C}" presName="parTx" presStyleLbl="alignNode1" presStyleIdx="2" presStyleCnt="3">
        <dgm:presLayoutVars>
          <dgm:chMax val="0"/>
          <dgm:chPref val="0"/>
          <dgm:bulletEnabled val="1"/>
        </dgm:presLayoutVars>
      </dgm:prSet>
      <dgm:spPr/>
      <dgm:t>
        <a:bodyPr/>
        <a:lstStyle/>
        <a:p>
          <a:endParaRPr lang="en-AU"/>
        </a:p>
      </dgm:t>
    </dgm:pt>
    <dgm:pt modelId="{8CDB447B-E0EE-4D2E-B1E2-B2FDF0884E2A}" type="pres">
      <dgm:prSet presAssocID="{3000F7F8-FAC5-49A7-9064-6295625F3F2C}" presName="desTx" presStyleLbl="alignAccFollowNode1" presStyleIdx="2" presStyleCnt="3">
        <dgm:presLayoutVars>
          <dgm:bulletEnabled val="1"/>
        </dgm:presLayoutVars>
      </dgm:prSet>
      <dgm:spPr/>
      <dgm:t>
        <a:bodyPr/>
        <a:lstStyle/>
        <a:p>
          <a:endParaRPr lang="en-AU"/>
        </a:p>
      </dgm:t>
    </dgm:pt>
  </dgm:ptLst>
  <dgm:cxnLst>
    <dgm:cxn modelId="{23D29F7C-2F6A-A74B-9DCA-7FC263F202BC}" type="presOf" srcId="{723770C9-A59F-4275-B649-E2A21141D376}" destId="{87733BE2-7DB9-40CD-BDEE-11AB5119A3DF}" srcOrd="0" destOrd="0" presId="urn:microsoft.com/office/officeart/2005/8/layout/hList1"/>
    <dgm:cxn modelId="{A514DC16-585E-4456-8F80-EE3565124AF9}" srcId="{763AD09F-F2C5-4584-B0B0-DD003B60F504}" destId="{69FFADA5-E7A2-429F-9EA4-FCDBFE60621C}" srcOrd="2" destOrd="0" parTransId="{A348C6B1-D072-4E8C-A3FF-ED1874533F37}" sibTransId="{1DF1E93E-906D-4C87-A0AD-DAE25671ADD6}"/>
    <dgm:cxn modelId="{67ABD35C-FA0E-2F45-833B-2402BE4373BE}" type="presOf" srcId="{4FD892F5-7F4B-D94E-AA50-9821931D0910}" destId="{4E0043FA-C03C-46BE-AED1-7B137D723F1B}" srcOrd="0" destOrd="5" presId="urn:microsoft.com/office/officeart/2005/8/layout/hList1"/>
    <dgm:cxn modelId="{AC0776B6-0B6E-4D02-833A-3D81C9036576}" srcId="{4115B6A7-3F5D-4708-B885-EDF065A0D2D3}" destId="{3000F7F8-FAC5-49A7-9064-6295625F3F2C}" srcOrd="2" destOrd="0" parTransId="{F67BC321-874D-42CE-AE07-68927EAEBF35}" sibTransId="{3877399E-C8BC-4F95-A0E0-796F93925C32}"/>
    <dgm:cxn modelId="{F2FEE666-1392-244E-A4F4-222B03230EA2}" srcId="{3000F7F8-FAC5-49A7-9064-6295625F3F2C}" destId="{5DE0A148-7C8E-B743-AA4E-2A36A355362D}" srcOrd="4" destOrd="0" parTransId="{626AC098-5C63-0F44-BE51-FBC23495DD5C}" sibTransId="{72252AE4-A88F-2247-9F1A-9025C98B2E5A}"/>
    <dgm:cxn modelId="{23F05195-1A7C-8149-897E-DEC287C85082}" type="presOf" srcId="{83D4AD04-55FD-4111-B0D2-2010C70C3999}" destId="{4E0043FA-C03C-46BE-AED1-7B137D723F1B}" srcOrd="0" destOrd="0" presId="urn:microsoft.com/office/officeart/2005/8/layout/hList1"/>
    <dgm:cxn modelId="{EE30ED02-F26A-7F44-97CA-EAEC1E392FD2}" type="presOf" srcId="{69FFADA5-E7A2-429F-9EA4-FCDBFE60621C}" destId="{AF5A1764-2B00-44E1-B8A0-DD556793A3AC}" srcOrd="0" destOrd="2" presId="urn:microsoft.com/office/officeart/2005/8/layout/hList1"/>
    <dgm:cxn modelId="{EBBB95F0-26EB-5541-9E58-0530ABDDBEA0}" type="presOf" srcId="{6CAE7B86-A33C-4D6B-BAEA-EE19DCEC01E6}" destId="{AF5A1764-2B00-44E1-B8A0-DD556793A3AC}" srcOrd="0" destOrd="3" presId="urn:microsoft.com/office/officeart/2005/8/layout/hList1"/>
    <dgm:cxn modelId="{E25D2EE1-6427-4047-95C0-2C6F9B3B8105}" srcId="{3000F7F8-FAC5-49A7-9064-6295625F3F2C}" destId="{7C934A11-7FD8-45F1-ADB8-CB4F8E3805D7}" srcOrd="3" destOrd="0" parTransId="{694CB835-5B82-45AB-9119-76E4207E838A}" sibTransId="{91D71FFA-DCE5-4882-A6CE-C31A23F2AB86}"/>
    <dgm:cxn modelId="{243E0602-686B-48BC-AEDE-956DDF11C646}" srcId="{723770C9-A59F-4275-B649-E2A21141D376}" destId="{83D4AD04-55FD-4111-B0D2-2010C70C3999}" srcOrd="0" destOrd="0" parTransId="{FBDE1239-D619-45D3-BB36-6A06A6E388DE}" sibTransId="{4F184A9F-4908-4D83-817E-8620DF813EE1}"/>
    <dgm:cxn modelId="{3F519F4C-107D-4947-96F9-56FBEE4ED92E}" srcId="{4115B6A7-3F5D-4708-B885-EDF065A0D2D3}" destId="{723770C9-A59F-4275-B649-E2A21141D376}" srcOrd="1" destOrd="0" parTransId="{3422F977-22E3-4890-8315-60DC925CC167}" sibTransId="{2A9580FB-3BBF-4DEF-A5D2-0420DAEAAEB9}"/>
    <dgm:cxn modelId="{98250642-9661-454A-9AE8-E0914BEABE52}" srcId="{763AD09F-F2C5-4584-B0B0-DD003B60F504}" destId="{7A5E097F-1E05-407D-AABD-5F15BD5DF4CF}" srcOrd="5" destOrd="0" parTransId="{D76B4118-83BE-41BE-8D43-8D1D36B9C32B}" sibTransId="{BF8B9E66-F0D5-40D6-9810-71421BC1E771}"/>
    <dgm:cxn modelId="{EC012A2F-8C84-AF48-BCD0-919EC66B9CCC}" type="presOf" srcId="{79C8D6B5-2020-4D9E-8AE4-DBDA56FB6869}" destId="{8CDB447B-E0EE-4D2E-B1E2-B2FDF0884E2A}" srcOrd="0" destOrd="2" presId="urn:microsoft.com/office/officeart/2005/8/layout/hList1"/>
    <dgm:cxn modelId="{3F51E6CD-A7D8-9B4A-A265-0DBB267C1382}" type="presOf" srcId="{7A5E097F-1E05-407D-AABD-5F15BD5DF4CF}" destId="{AF5A1764-2B00-44E1-B8A0-DD556793A3AC}" srcOrd="0" destOrd="5" presId="urn:microsoft.com/office/officeart/2005/8/layout/hList1"/>
    <dgm:cxn modelId="{7D9634BD-4E29-42E2-8747-A57FC51C1F36}" srcId="{723770C9-A59F-4275-B649-E2A21141D376}" destId="{E940FC77-B5E7-4E5D-B65D-0C6DD54A3D82}" srcOrd="4" destOrd="0" parTransId="{8B0B15DB-03B7-4518-9819-5A4E645E44F8}" sibTransId="{197CA9CE-EF4D-4481-AD58-935F8475CBC4}"/>
    <dgm:cxn modelId="{62D8B0E4-BBC4-AA41-842C-CD1CD33B3C7F}" type="presOf" srcId="{3000F7F8-FAC5-49A7-9064-6295625F3F2C}" destId="{CE5D75C5-2C53-4191-A6BF-B79E8E1E0C28}" srcOrd="0" destOrd="0" presId="urn:microsoft.com/office/officeart/2005/8/layout/hList1"/>
    <dgm:cxn modelId="{7B07D3B6-ED82-EC44-99AA-C2A45789FC94}" type="presOf" srcId="{4115B6A7-3F5D-4708-B885-EDF065A0D2D3}" destId="{477D415C-B3AF-46B0-8406-6BB72107F57B}" srcOrd="0" destOrd="0" presId="urn:microsoft.com/office/officeart/2005/8/layout/hList1"/>
    <dgm:cxn modelId="{D2DACC0E-51C7-E647-8439-945AADB77316}" type="presOf" srcId="{6BD75158-BBA2-467A-B391-EE9E218DF14D}" destId="{4E0043FA-C03C-46BE-AED1-7B137D723F1B}" srcOrd="0" destOrd="1" presId="urn:microsoft.com/office/officeart/2005/8/layout/hList1"/>
    <dgm:cxn modelId="{1260172D-DE63-E446-9453-766C60755ECA}" type="presOf" srcId="{763AD09F-F2C5-4584-B0B0-DD003B60F504}" destId="{4219E757-56A5-4CC6-88A4-D514E53F31A3}" srcOrd="0" destOrd="0" presId="urn:microsoft.com/office/officeart/2005/8/layout/hList1"/>
    <dgm:cxn modelId="{D1872244-2CED-4BCB-9A00-A47B85D20ACC}" srcId="{3000F7F8-FAC5-49A7-9064-6295625F3F2C}" destId="{79C8D6B5-2020-4D9E-8AE4-DBDA56FB6869}" srcOrd="2" destOrd="0" parTransId="{49C7B9F5-E72E-477B-A8CB-34B4DF06EC25}" sibTransId="{379CD90B-E887-40FE-ABF8-91233D5DA40C}"/>
    <dgm:cxn modelId="{D0FEE7CB-33EE-5641-BB8A-74C51CBCF4D9}" type="presOf" srcId="{A7AAB863-5E58-442E-A1EC-D33A37587AB1}" destId="{8CDB447B-E0EE-4D2E-B1E2-B2FDF0884E2A}" srcOrd="0" destOrd="0" presId="urn:microsoft.com/office/officeart/2005/8/layout/hList1"/>
    <dgm:cxn modelId="{33025BC9-2310-0B4A-B82C-334432DB0760}" type="presOf" srcId="{D5C4CA2C-9D97-EC4F-8BE6-2B6FE23F1902}" destId="{8CDB447B-E0EE-4D2E-B1E2-B2FDF0884E2A}" srcOrd="0" destOrd="5" presId="urn:microsoft.com/office/officeart/2005/8/layout/hList1"/>
    <dgm:cxn modelId="{38A40198-530D-478D-929D-44C823DA2FFD}" srcId="{3000F7F8-FAC5-49A7-9064-6295625F3F2C}" destId="{23FA5C96-9A57-48E4-9717-44E97B7ED0E1}" srcOrd="1" destOrd="0" parTransId="{BDB8E417-6998-4EE2-B15B-26D12F921F3A}" sibTransId="{88504273-EE48-4B4E-B3E2-8C4E5C8EE7A9}"/>
    <dgm:cxn modelId="{B21B254D-0B47-7245-AA61-97D1EB770E00}" type="presOf" srcId="{073A4115-9B3D-436D-826B-5C1481751DE9}" destId="{AF5A1764-2B00-44E1-B8A0-DD556793A3AC}" srcOrd="0" destOrd="1" presId="urn:microsoft.com/office/officeart/2005/8/layout/hList1"/>
    <dgm:cxn modelId="{12193FF6-C0AA-884B-97C7-3F1AFCE389FF}" type="presOf" srcId="{CD7FD163-E851-4A10-BAD1-35B25B6DD0CB}" destId="{4E0043FA-C03C-46BE-AED1-7B137D723F1B}" srcOrd="0" destOrd="2" presId="urn:microsoft.com/office/officeart/2005/8/layout/hList1"/>
    <dgm:cxn modelId="{5F28C33E-5422-4B82-8DCB-6597B15592AC}" srcId="{763AD09F-F2C5-4584-B0B0-DD003B60F504}" destId="{073A4115-9B3D-436D-826B-5C1481751DE9}" srcOrd="1" destOrd="0" parTransId="{7C21AD99-FA4C-4A56-A094-D5F3B80EA9AF}" sibTransId="{18794CC5-DABC-46D6-9A08-7F7048D207D1}"/>
    <dgm:cxn modelId="{FDB80659-68DE-4C8B-8F89-6C72709306C3}" srcId="{763AD09F-F2C5-4584-B0B0-DD003B60F504}" destId="{122ACA62-F832-492C-AF61-3EA807D5B944}" srcOrd="0" destOrd="0" parTransId="{72AAC796-0DE6-41F6-A14C-4F56BC350BE2}" sibTransId="{BD862A70-46D0-478F-9B9F-A937150CC85A}"/>
    <dgm:cxn modelId="{5E34951B-2666-49EF-BD1C-C201C18C4953}" srcId="{723770C9-A59F-4275-B649-E2A21141D376}" destId="{6BD75158-BBA2-467A-B391-EE9E218DF14D}" srcOrd="1" destOrd="0" parTransId="{E501ADF9-F921-44B8-A596-41F927B549A4}" sibTransId="{EAC65652-2582-4914-89B5-216C7BC194E4}"/>
    <dgm:cxn modelId="{6AD2CAB9-35E7-9643-A677-4E665A6863A4}" srcId="{3000F7F8-FAC5-49A7-9064-6295625F3F2C}" destId="{D5C4CA2C-9D97-EC4F-8BE6-2B6FE23F1902}" srcOrd="5" destOrd="0" parTransId="{71EAF0AD-B3A2-004E-9C94-70EC0AFF698E}" sibTransId="{E5D15462-A756-BA48-9F74-B60764A2CAC2}"/>
    <dgm:cxn modelId="{8479BAAB-36D3-404D-9476-FA9F3628B2FD}" type="presOf" srcId="{23FA5C96-9A57-48E4-9717-44E97B7ED0E1}" destId="{8CDB447B-E0EE-4D2E-B1E2-B2FDF0884E2A}" srcOrd="0" destOrd="1" presId="urn:microsoft.com/office/officeart/2005/8/layout/hList1"/>
    <dgm:cxn modelId="{DE6D97E7-6559-5742-A2A8-C9CE00EEA246}" srcId="{723770C9-A59F-4275-B649-E2A21141D376}" destId="{76BFF414-6325-0946-9B68-511BB91DF38E}" srcOrd="6" destOrd="0" parTransId="{39CDBEA5-F55B-C448-88D2-2762DDECAE87}" sibTransId="{F0AE2720-15B5-994C-B076-C190485DEA6D}"/>
    <dgm:cxn modelId="{5197AA1E-F103-483F-BB2D-7C6C869B7E25}" srcId="{763AD09F-F2C5-4584-B0B0-DD003B60F504}" destId="{312D899B-41A3-4989-804E-7C2427EAA70E}" srcOrd="4" destOrd="0" parTransId="{2D947157-F38D-4012-85C7-EF5F1FD9608C}" sibTransId="{3B0CE0D9-5C3E-41F8-B581-8925D62EABE0}"/>
    <dgm:cxn modelId="{675BE081-C105-D040-AC57-1F0E1ACE9C28}" type="presOf" srcId="{5DE0A148-7C8E-B743-AA4E-2A36A355362D}" destId="{8CDB447B-E0EE-4D2E-B1E2-B2FDF0884E2A}" srcOrd="0" destOrd="4" presId="urn:microsoft.com/office/officeart/2005/8/layout/hList1"/>
    <dgm:cxn modelId="{AB1C9E56-3CE0-462C-8321-EF0EFB510068}" srcId="{723770C9-A59F-4275-B649-E2A21141D376}" destId="{CD7FD163-E851-4A10-BAD1-35B25B6DD0CB}" srcOrd="2" destOrd="0" parTransId="{1FF68ACF-4348-4B4A-8C18-D17F726E2653}" sibTransId="{37AB5159-589D-4F72-8554-DA874C9E380C}"/>
    <dgm:cxn modelId="{47228707-9825-CE46-AB7C-76D75FF23DE9}" type="presOf" srcId="{122ACA62-F832-492C-AF61-3EA807D5B944}" destId="{AF5A1764-2B00-44E1-B8A0-DD556793A3AC}" srcOrd="0" destOrd="0" presId="urn:microsoft.com/office/officeart/2005/8/layout/hList1"/>
    <dgm:cxn modelId="{D45C5A3D-BA9A-194A-9216-094E2303BA72}" type="presOf" srcId="{7C934A11-7FD8-45F1-ADB8-CB4F8E3805D7}" destId="{8CDB447B-E0EE-4D2E-B1E2-B2FDF0884E2A}" srcOrd="0" destOrd="3" presId="urn:microsoft.com/office/officeart/2005/8/layout/hList1"/>
    <dgm:cxn modelId="{DF46A94E-8065-4916-9035-DDE470EB8601}" srcId="{3000F7F8-FAC5-49A7-9064-6295625F3F2C}" destId="{A7AAB863-5E58-442E-A1EC-D33A37587AB1}" srcOrd="0" destOrd="0" parTransId="{13606BE7-3760-4C22-9A38-3BDE234D5A2B}" sibTransId="{F712E3CF-8C9D-4671-8E8A-E4E7D3E2896B}"/>
    <dgm:cxn modelId="{9DA7E796-36AC-4245-8A30-5E8E60C98F1E}" srcId="{763AD09F-F2C5-4584-B0B0-DD003B60F504}" destId="{6CAE7B86-A33C-4D6B-BAEA-EE19DCEC01E6}" srcOrd="3" destOrd="0" parTransId="{C4E242B9-9C9B-4674-A155-39EB749C9FD1}" sibTransId="{95D8EB45-1BC2-498A-A0F5-A7386301F14C}"/>
    <dgm:cxn modelId="{5F495CE6-EF7B-8A45-87CD-F931AABA3F88}" type="presOf" srcId="{76BFF414-6325-0946-9B68-511BB91DF38E}" destId="{4E0043FA-C03C-46BE-AED1-7B137D723F1B}" srcOrd="0" destOrd="6" presId="urn:microsoft.com/office/officeart/2005/8/layout/hList1"/>
    <dgm:cxn modelId="{A66C9B86-3B31-4FC1-B8C0-572A7DED883D}" srcId="{723770C9-A59F-4275-B649-E2A21141D376}" destId="{2EF160DC-12A9-4DA5-9DA9-2A3F61039D97}" srcOrd="3" destOrd="0" parTransId="{E4566D5F-316E-424F-86B7-EDE3511AF247}" sibTransId="{9E8104B1-D0F7-4C43-BC69-D81BC64F3792}"/>
    <dgm:cxn modelId="{42DB53BF-DF01-417E-8666-E8CD697DEB13}" srcId="{4115B6A7-3F5D-4708-B885-EDF065A0D2D3}" destId="{763AD09F-F2C5-4584-B0B0-DD003B60F504}" srcOrd="0" destOrd="0" parTransId="{9B8E6D7C-0F3C-4336-8AE0-612D01C595A9}" sibTransId="{2F95CD4E-5DF1-49FD-83E1-1CB6A3E560FC}"/>
    <dgm:cxn modelId="{4A08FA34-EBAF-4543-A879-45FC558DB983}" type="presOf" srcId="{312D899B-41A3-4989-804E-7C2427EAA70E}" destId="{AF5A1764-2B00-44E1-B8A0-DD556793A3AC}" srcOrd="0" destOrd="4" presId="urn:microsoft.com/office/officeart/2005/8/layout/hList1"/>
    <dgm:cxn modelId="{400978E8-B4AD-2B4A-80BF-AA664DA110B2}" type="presOf" srcId="{E940FC77-B5E7-4E5D-B65D-0C6DD54A3D82}" destId="{4E0043FA-C03C-46BE-AED1-7B137D723F1B}" srcOrd="0" destOrd="4" presId="urn:microsoft.com/office/officeart/2005/8/layout/hList1"/>
    <dgm:cxn modelId="{45273F61-307A-FE4E-BA6F-C60F8DE29A3E}" srcId="{723770C9-A59F-4275-B649-E2A21141D376}" destId="{4FD892F5-7F4B-D94E-AA50-9821931D0910}" srcOrd="5" destOrd="0" parTransId="{DDEBFA56-3D39-DE46-8816-7267E74F54FC}" sibTransId="{7F04412C-A52E-854A-85A6-2A9A9B870EA4}"/>
    <dgm:cxn modelId="{F68B2766-63CA-5B42-AC00-16ACCBE6386E}" type="presOf" srcId="{2EF160DC-12A9-4DA5-9DA9-2A3F61039D97}" destId="{4E0043FA-C03C-46BE-AED1-7B137D723F1B}" srcOrd="0" destOrd="3" presId="urn:microsoft.com/office/officeart/2005/8/layout/hList1"/>
    <dgm:cxn modelId="{8B9AE67F-0296-924A-BFA7-2F2F43523A4F}" type="presParOf" srcId="{477D415C-B3AF-46B0-8406-6BB72107F57B}" destId="{8B9EBFDF-0F8A-46D3-B15C-8889D0CC2338}" srcOrd="0" destOrd="0" presId="urn:microsoft.com/office/officeart/2005/8/layout/hList1"/>
    <dgm:cxn modelId="{41B6D601-9568-5C45-89F3-4C4C8B797887}" type="presParOf" srcId="{8B9EBFDF-0F8A-46D3-B15C-8889D0CC2338}" destId="{4219E757-56A5-4CC6-88A4-D514E53F31A3}" srcOrd="0" destOrd="0" presId="urn:microsoft.com/office/officeart/2005/8/layout/hList1"/>
    <dgm:cxn modelId="{644343BA-4DF1-B647-A3DE-1481268DBF73}" type="presParOf" srcId="{8B9EBFDF-0F8A-46D3-B15C-8889D0CC2338}" destId="{AF5A1764-2B00-44E1-B8A0-DD556793A3AC}" srcOrd="1" destOrd="0" presId="urn:microsoft.com/office/officeart/2005/8/layout/hList1"/>
    <dgm:cxn modelId="{90E51FD9-3512-0A48-AF7C-9048E29EFE90}" type="presParOf" srcId="{477D415C-B3AF-46B0-8406-6BB72107F57B}" destId="{EABDAAE5-FCBF-4E39-A092-20BC8CB38696}" srcOrd="1" destOrd="0" presId="urn:microsoft.com/office/officeart/2005/8/layout/hList1"/>
    <dgm:cxn modelId="{2DE5DACB-CA12-2049-9FB7-27EBF690C504}" type="presParOf" srcId="{477D415C-B3AF-46B0-8406-6BB72107F57B}" destId="{F1CF24CD-DB7D-4C9F-9305-836F9D92D974}" srcOrd="2" destOrd="0" presId="urn:microsoft.com/office/officeart/2005/8/layout/hList1"/>
    <dgm:cxn modelId="{91E85662-966E-204B-B4DF-E5106BFFA2EE}" type="presParOf" srcId="{F1CF24CD-DB7D-4C9F-9305-836F9D92D974}" destId="{87733BE2-7DB9-40CD-BDEE-11AB5119A3DF}" srcOrd="0" destOrd="0" presId="urn:microsoft.com/office/officeart/2005/8/layout/hList1"/>
    <dgm:cxn modelId="{80F9B5D9-C817-454D-95B1-6E86D186B89A}" type="presParOf" srcId="{F1CF24CD-DB7D-4C9F-9305-836F9D92D974}" destId="{4E0043FA-C03C-46BE-AED1-7B137D723F1B}" srcOrd="1" destOrd="0" presId="urn:microsoft.com/office/officeart/2005/8/layout/hList1"/>
    <dgm:cxn modelId="{D932E7A6-BD59-A341-94EE-E22652D521A5}" type="presParOf" srcId="{477D415C-B3AF-46B0-8406-6BB72107F57B}" destId="{71650EF3-40EF-4657-8E1D-6DD315D17FEE}" srcOrd="3" destOrd="0" presId="urn:microsoft.com/office/officeart/2005/8/layout/hList1"/>
    <dgm:cxn modelId="{F3781BC7-DF3E-864A-BE42-1E9432F93839}" type="presParOf" srcId="{477D415C-B3AF-46B0-8406-6BB72107F57B}" destId="{BEFCC152-824A-486B-846A-24B182A12EF7}" srcOrd="4" destOrd="0" presId="urn:microsoft.com/office/officeart/2005/8/layout/hList1"/>
    <dgm:cxn modelId="{821C40A7-4C96-8D44-BC31-3E05CB85FF75}" type="presParOf" srcId="{BEFCC152-824A-486B-846A-24B182A12EF7}" destId="{CE5D75C5-2C53-4191-A6BF-B79E8E1E0C28}" srcOrd="0" destOrd="0" presId="urn:microsoft.com/office/officeart/2005/8/layout/hList1"/>
    <dgm:cxn modelId="{43133CFB-9CFA-8343-8969-9E5B09CB756A}" type="presParOf" srcId="{BEFCC152-824A-486B-846A-24B182A12EF7}" destId="{8CDB447B-E0EE-4D2E-B1E2-B2FDF0884E2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9E757-56A5-4CC6-88A4-D514E53F31A3}">
      <dsp:nvSpPr>
        <dsp:cNvPr id="0" name=""/>
        <dsp:cNvSpPr/>
      </dsp:nvSpPr>
      <dsp:spPr>
        <a:xfrm>
          <a:off x="2610" y="21028"/>
          <a:ext cx="2545032" cy="72794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AU" sz="2000" b="1" kern="1200" dirty="0" smtClean="0">
              <a:solidFill>
                <a:schemeClr val="tx1"/>
              </a:solidFill>
            </a:rPr>
            <a:t>Big vendors</a:t>
          </a:r>
          <a:endParaRPr lang="en-AU" sz="2000" b="1" kern="1200" dirty="0">
            <a:solidFill>
              <a:schemeClr val="tx1"/>
            </a:solidFill>
          </a:endParaRPr>
        </a:p>
      </dsp:txBody>
      <dsp:txXfrm>
        <a:off x="2610" y="21028"/>
        <a:ext cx="2545032" cy="727942"/>
      </dsp:txXfrm>
    </dsp:sp>
    <dsp:sp modelId="{AF5A1764-2B00-44E1-B8A0-DD556793A3AC}">
      <dsp:nvSpPr>
        <dsp:cNvPr id="0" name=""/>
        <dsp:cNvSpPr/>
      </dsp:nvSpPr>
      <dsp:spPr>
        <a:xfrm>
          <a:off x="2610" y="748971"/>
          <a:ext cx="2545032" cy="3293999"/>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AU" sz="2000" kern="1200" dirty="0" smtClean="0"/>
            <a:t>IBM BPM</a:t>
          </a:r>
          <a:endParaRPr lang="en-AU" sz="2000" kern="1200" dirty="0"/>
        </a:p>
        <a:p>
          <a:pPr marL="228600" lvl="1" indent="-228600" algn="l" defTabSz="889000">
            <a:lnSpc>
              <a:spcPct val="90000"/>
            </a:lnSpc>
            <a:spcBef>
              <a:spcPct val="0"/>
            </a:spcBef>
            <a:spcAft>
              <a:spcPct val="15000"/>
            </a:spcAft>
            <a:buChar char="••"/>
          </a:pPr>
          <a:r>
            <a:rPr lang="en-AU" sz="2000" kern="1200" dirty="0" smtClean="0"/>
            <a:t>Oracle BPMS</a:t>
          </a:r>
          <a:endParaRPr lang="en-AU" sz="2000" kern="1200" dirty="0"/>
        </a:p>
        <a:p>
          <a:pPr marL="228600" lvl="1" indent="-228600" algn="l" defTabSz="889000">
            <a:lnSpc>
              <a:spcPct val="90000"/>
            </a:lnSpc>
            <a:spcBef>
              <a:spcPct val="0"/>
            </a:spcBef>
            <a:spcAft>
              <a:spcPct val="15000"/>
            </a:spcAft>
            <a:buChar char="••"/>
          </a:pPr>
          <a:r>
            <a:rPr lang="en-AU" sz="2000" kern="1200" dirty="0" smtClean="0"/>
            <a:t>Microsoft BizTalk, </a:t>
          </a:r>
          <a:r>
            <a:rPr lang="en-AU" sz="2000" kern="1200" dirty="0" err="1" smtClean="0"/>
            <a:t>Wf</a:t>
          </a:r>
          <a:endParaRPr lang="en-AU" sz="2000" kern="1200" dirty="0"/>
        </a:p>
        <a:p>
          <a:pPr marL="228600" lvl="1" indent="-228600" algn="l" defTabSz="889000">
            <a:lnSpc>
              <a:spcPct val="90000"/>
            </a:lnSpc>
            <a:spcBef>
              <a:spcPct val="0"/>
            </a:spcBef>
            <a:spcAft>
              <a:spcPct val="15000"/>
            </a:spcAft>
            <a:buChar char="••"/>
          </a:pPr>
          <a:r>
            <a:rPr lang="en-AU" sz="2000" kern="1200" dirty="0" smtClean="0"/>
            <a:t>SAP </a:t>
          </a:r>
          <a:r>
            <a:rPr lang="en-AU" sz="2000" kern="1200" dirty="0" err="1" smtClean="0"/>
            <a:t>NetWeaver</a:t>
          </a:r>
          <a:r>
            <a:rPr lang="en-AU" sz="2000" kern="1200" dirty="0" smtClean="0"/>
            <a:t> BPM</a:t>
          </a:r>
          <a:endParaRPr lang="en-AU" sz="2000" kern="1200" dirty="0"/>
        </a:p>
        <a:p>
          <a:pPr marL="228600" lvl="1" indent="-228600" algn="l" defTabSz="889000">
            <a:lnSpc>
              <a:spcPct val="90000"/>
            </a:lnSpc>
            <a:spcBef>
              <a:spcPct val="0"/>
            </a:spcBef>
            <a:spcAft>
              <a:spcPct val="15000"/>
            </a:spcAft>
            <a:buChar char="••"/>
          </a:pPr>
          <a:r>
            <a:rPr lang="en-AU" sz="2000" kern="1200" dirty="0" smtClean="0"/>
            <a:t>Software AG </a:t>
          </a:r>
          <a:r>
            <a:rPr lang="en-AU" sz="2000" kern="1200" dirty="0" err="1" smtClean="0"/>
            <a:t>webMethods</a:t>
          </a:r>
          <a:endParaRPr lang="en-AU" sz="2000" kern="1200" dirty="0"/>
        </a:p>
        <a:p>
          <a:pPr marL="228600" lvl="1" indent="-228600" algn="l" defTabSz="889000">
            <a:lnSpc>
              <a:spcPct val="90000"/>
            </a:lnSpc>
            <a:spcBef>
              <a:spcPct val="0"/>
            </a:spcBef>
            <a:spcAft>
              <a:spcPct val="15000"/>
            </a:spcAft>
            <a:buChar char="••"/>
          </a:pPr>
          <a:r>
            <a:rPr lang="en-AU" sz="2000" kern="1200" dirty="0" err="1" smtClean="0"/>
            <a:t>Pagaystems</a:t>
          </a:r>
          <a:r>
            <a:rPr lang="en-AU" sz="2000" kern="1200" dirty="0" smtClean="0"/>
            <a:t> </a:t>
          </a:r>
          <a:r>
            <a:rPr lang="en-AU" sz="2000" kern="1200" dirty="0" err="1" smtClean="0"/>
            <a:t>PegaRULES</a:t>
          </a:r>
          <a:endParaRPr lang="en-AU" sz="2000" kern="1200" dirty="0"/>
        </a:p>
      </dsp:txBody>
      <dsp:txXfrm>
        <a:off x="2610" y="748971"/>
        <a:ext cx="2545032" cy="3293999"/>
      </dsp:txXfrm>
    </dsp:sp>
    <dsp:sp modelId="{87733BE2-7DB9-40CD-BDEE-11AB5119A3DF}">
      <dsp:nvSpPr>
        <dsp:cNvPr id="0" name=""/>
        <dsp:cNvSpPr/>
      </dsp:nvSpPr>
      <dsp:spPr>
        <a:xfrm>
          <a:off x="2903947" y="21028"/>
          <a:ext cx="2545032" cy="72794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AU" sz="2000" b="1" kern="1200" dirty="0" smtClean="0">
              <a:solidFill>
                <a:schemeClr val="tx1"/>
              </a:solidFill>
            </a:rPr>
            <a:t>Other</a:t>
          </a:r>
          <a:br>
            <a:rPr lang="en-AU" sz="2000" b="1" kern="1200" dirty="0" smtClean="0">
              <a:solidFill>
                <a:schemeClr val="tx1"/>
              </a:solidFill>
            </a:rPr>
          </a:br>
          <a:r>
            <a:rPr lang="en-AU" sz="2000" b="1" kern="1200" dirty="0" smtClean="0">
              <a:solidFill>
                <a:schemeClr val="tx1"/>
              </a:solidFill>
            </a:rPr>
            <a:t>closed-source</a:t>
          </a:r>
          <a:endParaRPr lang="en-AU" sz="2000" b="1" kern="1200" dirty="0">
            <a:solidFill>
              <a:schemeClr val="tx1"/>
            </a:solidFill>
          </a:endParaRPr>
        </a:p>
      </dsp:txBody>
      <dsp:txXfrm>
        <a:off x="2903947" y="21028"/>
        <a:ext cx="2545032" cy="727942"/>
      </dsp:txXfrm>
    </dsp:sp>
    <dsp:sp modelId="{4E0043FA-C03C-46BE-AED1-7B137D723F1B}">
      <dsp:nvSpPr>
        <dsp:cNvPr id="0" name=""/>
        <dsp:cNvSpPr/>
      </dsp:nvSpPr>
      <dsp:spPr>
        <a:xfrm>
          <a:off x="2903947" y="748971"/>
          <a:ext cx="2545032" cy="3293999"/>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AU" sz="2000" kern="1200" dirty="0" smtClean="0"/>
            <a:t>Appian BPMS</a:t>
          </a:r>
          <a:endParaRPr lang="en-AU" sz="2000" kern="1200" dirty="0"/>
        </a:p>
        <a:p>
          <a:pPr marL="228600" lvl="1" indent="-228600" algn="l" defTabSz="889000">
            <a:lnSpc>
              <a:spcPct val="90000"/>
            </a:lnSpc>
            <a:spcBef>
              <a:spcPct val="0"/>
            </a:spcBef>
            <a:spcAft>
              <a:spcPct val="15000"/>
            </a:spcAft>
            <a:buChar char="••"/>
          </a:pPr>
          <a:r>
            <a:rPr lang="en-AU" sz="2000" kern="1200" dirty="0" err="1" smtClean="0">
              <a:solidFill>
                <a:srgbClr val="FF0000"/>
              </a:solidFill>
            </a:rPr>
            <a:t>BizAgi</a:t>
          </a:r>
          <a:r>
            <a:rPr lang="en-AU" sz="2000" kern="1200" dirty="0" smtClean="0">
              <a:solidFill>
                <a:srgbClr val="FF0000"/>
              </a:solidFill>
            </a:rPr>
            <a:t> BPM Suite</a:t>
          </a:r>
          <a:endParaRPr lang="en-AU" sz="2000" kern="1200" dirty="0">
            <a:solidFill>
              <a:srgbClr val="FF0000"/>
            </a:solidFill>
          </a:endParaRPr>
        </a:p>
        <a:p>
          <a:pPr marL="228600" lvl="1" indent="-228600" algn="l" defTabSz="889000">
            <a:lnSpc>
              <a:spcPct val="90000"/>
            </a:lnSpc>
            <a:spcBef>
              <a:spcPct val="0"/>
            </a:spcBef>
            <a:spcAft>
              <a:spcPct val="15000"/>
            </a:spcAft>
            <a:buChar char="••"/>
          </a:pPr>
          <a:r>
            <a:rPr lang="en-AU" sz="2000" kern="1200" dirty="0" smtClean="0"/>
            <a:t>Bosch </a:t>
          </a:r>
          <a:r>
            <a:rPr lang="en-AU" sz="2000" kern="1200" dirty="0" err="1" smtClean="0"/>
            <a:t>inubit</a:t>
          </a:r>
          <a:r>
            <a:rPr lang="en-AU" sz="2000" kern="1200" dirty="0" smtClean="0"/>
            <a:t> Suite</a:t>
          </a:r>
          <a:endParaRPr lang="en-AU" sz="2000" kern="1200" dirty="0"/>
        </a:p>
        <a:p>
          <a:pPr marL="228600" lvl="1" indent="-228600" algn="l" defTabSz="889000">
            <a:lnSpc>
              <a:spcPct val="90000"/>
            </a:lnSpc>
            <a:spcBef>
              <a:spcPct val="0"/>
            </a:spcBef>
            <a:spcAft>
              <a:spcPct val="15000"/>
            </a:spcAft>
            <a:buChar char="••"/>
          </a:pPr>
          <a:r>
            <a:rPr lang="en-AU" sz="2000" kern="1200" dirty="0" err="1" smtClean="0"/>
            <a:t>OpenText</a:t>
          </a:r>
          <a:r>
            <a:rPr lang="en-AU" sz="2000" kern="1200" dirty="0" smtClean="0"/>
            <a:t> BPM</a:t>
          </a:r>
          <a:endParaRPr lang="en-AU" sz="2000" kern="1200" dirty="0"/>
        </a:p>
        <a:p>
          <a:pPr marL="228600" lvl="1" indent="-228600" algn="l" defTabSz="889000">
            <a:lnSpc>
              <a:spcPct val="90000"/>
            </a:lnSpc>
            <a:spcBef>
              <a:spcPct val="0"/>
            </a:spcBef>
            <a:spcAft>
              <a:spcPct val="15000"/>
            </a:spcAft>
            <a:buChar char="••"/>
          </a:pPr>
          <a:r>
            <a:rPr lang="en-AU" sz="2000" kern="1200" dirty="0" smtClean="0"/>
            <a:t>Perceptive </a:t>
          </a:r>
          <a:r>
            <a:rPr lang="en-AU" sz="2000" kern="1200" dirty="0" err="1" smtClean="0"/>
            <a:t>BPMONe</a:t>
          </a:r>
          <a:endParaRPr lang="en-AU" sz="2000" kern="1200" dirty="0"/>
        </a:p>
        <a:p>
          <a:pPr marL="228600" lvl="1" indent="-228600" algn="l" defTabSz="889000">
            <a:lnSpc>
              <a:spcPct val="90000"/>
            </a:lnSpc>
            <a:spcBef>
              <a:spcPct val="0"/>
            </a:spcBef>
            <a:spcAft>
              <a:spcPct val="15000"/>
            </a:spcAft>
            <a:buChar char="••"/>
          </a:pPr>
          <a:r>
            <a:rPr lang="en-AU" sz="2000" kern="1200" dirty="0" smtClean="0"/>
            <a:t>Progress </a:t>
          </a:r>
          <a:r>
            <a:rPr lang="en-AU" sz="2000" kern="1200" dirty="0" err="1" smtClean="0"/>
            <a:t>Savvion</a:t>
          </a:r>
          <a:r>
            <a:rPr lang="en-AU" sz="2000" kern="1200" dirty="0" smtClean="0"/>
            <a:t> (cloud)</a:t>
          </a:r>
          <a:endParaRPr lang="en-AU" sz="2000" kern="1200" dirty="0"/>
        </a:p>
        <a:p>
          <a:pPr marL="228600" lvl="1" indent="-228600" algn="l" defTabSz="889000">
            <a:lnSpc>
              <a:spcPct val="90000"/>
            </a:lnSpc>
            <a:spcBef>
              <a:spcPct val="0"/>
            </a:spcBef>
            <a:spcAft>
              <a:spcPct val="15000"/>
            </a:spcAft>
            <a:buChar char="••"/>
          </a:pPr>
          <a:r>
            <a:rPr lang="en-AU" sz="2000" kern="1200" dirty="0" err="1" smtClean="0"/>
            <a:t>Effektif</a:t>
          </a:r>
          <a:r>
            <a:rPr lang="en-AU" sz="2000" kern="1200" dirty="0" smtClean="0"/>
            <a:t> (cloud)</a:t>
          </a:r>
          <a:endParaRPr lang="en-AU" sz="2000" kern="1200" dirty="0"/>
        </a:p>
      </dsp:txBody>
      <dsp:txXfrm>
        <a:off x="2903947" y="748971"/>
        <a:ext cx="2545032" cy="3293999"/>
      </dsp:txXfrm>
    </dsp:sp>
    <dsp:sp modelId="{CE5D75C5-2C53-4191-A6BF-B79E8E1E0C28}">
      <dsp:nvSpPr>
        <dsp:cNvPr id="0" name=""/>
        <dsp:cNvSpPr/>
      </dsp:nvSpPr>
      <dsp:spPr>
        <a:xfrm>
          <a:off x="5805284" y="21028"/>
          <a:ext cx="2545032" cy="727942"/>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AU" sz="2000" b="1" kern="1200" dirty="0" smtClean="0">
              <a:solidFill>
                <a:schemeClr val="tx1"/>
              </a:solidFill>
            </a:rPr>
            <a:t>Commercial </a:t>
          </a:r>
          <a:br>
            <a:rPr lang="en-AU" sz="2000" b="1" kern="1200" dirty="0" smtClean="0">
              <a:solidFill>
                <a:schemeClr val="tx1"/>
              </a:solidFill>
            </a:rPr>
          </a:br>
          <a:r>
            <a:rPr lang="en-AU" sz="2000" b="1" kern="1200" dirty="0" smtClean="0">
              <a:solidFill>
                <a:schemeClr val="tx1"/>
              </a:solidFill>
            </a:rPr>
            <a:t>open-source</a:t>
          </a:r>
          <a:endParaRPr lang="en-AU" sz="2000" b="1" kern="1200" dirty="0">
            <a:solidFill>
              <a:schemeClr val="tx1"/>
            </a:solidFill>
          </a:endParaRPr>
        </a:p>
      </dsp:txBody>
      <dsp:txXfrm>
        <a:off x="5805284" y="21028"/>
        <a:ext cx="2545032" cy="727942"/>
      </dsp:txXfrm>
    </dsp:sp>
    <dsp:sp modelId="{8CDB447B-E0EE-4D2E-B1E2-B2FDF0884E2A}">
      <dsp:nvSpPr>
        <dsp:cNvPr id="0" name=""/>
        <dsp:cNvSpPr/>
      </dsp:nvSpPr>
      <dsp:spPr>
        <a:xfrm>
          <a:off x="5805284" y="748971"/>
          <a:ext cx="2545032" cy="3293999"/>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AU" sz="2000" kern="1200" dirty="0" smtClean="0"/>
            <a:t>Bonita Open Solution</a:t>
          </a:r>
          <a:endParaRPr lang="en-AU" sz="2000" kern="1200" dirty="0"/>
        </a:p>
        <a:p>
          <a:pPr marL="228600" lvl="1" indent="-228600" algn="l" defTabSz="889000">
            <a:lnSpc>
              <a:spcPct val="90000"/>
            </a:lnSpc>
            <a:spcBef>
              <a:spcPct val="0"/>
            </a:spcBef>
            <a:spcAft>
              <a:spcPct val="15000"/>
            </a:spcAft>
            <a:buChar char="••"/>
          </a:pPr>
          <a:r>
            <a:rPr lang="en-AU" sz="2000" kern="1200" dirty="0" err="1" smtClean="0"/>
            <a:t>Camunda</a:t>
          </a:r>
          <a:r>
            <a:rPr lang="en-AU" sz="2000" kern="1200" dirty="0" smtClean="0"/>
            <a:t> Fox</a:t>
          </a:r>
          <a:endParaRPr lang="en-AU" sz="2000" kern="1200" dirty="0"/>
        </a:p>
        <a:p>
          <a:pPr marL="228600" lvl="1" indent="-228600" algn="l" defTabSz="889000">
            <a:lnSpc>
              <a:spcPct val="90000"/>
            </a:lnSpc>
            <a:spcBef>
              <a:spcPct val="0"/>
            </a:spcBef>
            <a:spcAft>
              <a:spcPct val="15000"/>
            </a:spcAft>
            <a:buChar char="••"/>
          </a:pPr>
          <a:r>
            <a:rPr lang="en-AU" sz="2000" kern="1200" dirty="0" err="1" smtClean="0"/>
            <a:t>Intalio|BPM</a:t>
          </a:r>
          <a:endParaRPr lang="en-AU" sz="2000" kern="1200" dirty="0"/>
        </a:p>
        <a:p>
          <a:pPr marL="228600" lvl="1" indent="-228600" algn="l" defTabSz="889000">
            <a:lnSpc>
              <a:spcPct val="90000"/>
            </a:lnSpc>
            <a:spcBef>
              <a:spcPct val="0"/>
            </a:spcBef>
            <a:spcAft>
              <a:spcPct val="15000"/>
            </a:spcAft>
            <a:buChar char="••"/>
          </a:pPr>
          <a:r>
            <a:rPr lang="en-AU" sz="2000" kern="1200" dirty="0" err="1" smtClean="0"/>
            <a:t>JBoss</a:t>
          </a:r>
          <a:r>
            <a:rPr lang="en-AU" sz="2000" kern="1200" dirty="0" smtClean="0"/>
            <a:t> </a:t>
          </a:r>
          <a:r>
            <a:rPr lang="en-AU" sz="2000" kern="1200" dirty="0" err="1" smtClean="0"/>
            <a:t>jBPM</a:t>
          </a:r>
          <a:endParaRPr lang="en-AU" sz="2000" kern="1200" dirty="0"/>
        </a:p>
        <a:p>
          <a:pPr marL="228600" lvl="1" indent="-228600" algn="l" defTabSz="889000">
            <a:lnSpc>
              <a:spcPct val="90000"/>
            </a:lnSpc>
            <a:spcBef>
              <a:spcPct val="0"/>
            </a:spcBef>
            <a:spcAft>
              <a:spcPct val="15000"/>
            </a:spcAft>
            <a:buChar char="••"/>
          </a:pPr>
          <a:r>
            <a:rPr lang="en-AU" sz="2000" kern="1200" dirty="0" smtClean="0"/>
            <a:t>Shark</a:t>
          </a:r>
          <a:endParaRPr lang="en-AU" sz="2000" kern="1200" dirty="0"/>
        </a:p>
        <a:p>
          <a:pPr marL="228600" lvl="1" indent="-228600" algn="l" defTabSz="889000">
            <a:lnSpc>
              <a:spcPct val="90000"/>
            </a:lnSpc>
            <a:spcBef>
              <a:spcPct val="0"/>
            </a:spcBef>
            <a:spcAft>
              <a:spcPct val="15000"/>
            </a:spcAft>
            <a:buChar char="••"/>
          </a:pPr>
          <a:r>
            <a:rPr lang="en-AU" sz="2000" kern="1200" dirty="0" smtClean="0"/>
            <a:t>YAWL</a:t>
          </a:r>
          <a:endParaRPr lang="en-AU" sz="2000" kern="1200" dirty="0"/>
        </a:p>
      </dsp:txBody>
      <dsp:txXfrm>
        <a:off x="5805284" y="748971"/>
        <a:ext cx="2545032" cy="329399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5" Type="http://schemas.openxmlformats.org/officeDocument/2006/relationships/image" Target="../media/image8.emf"/><Relationship Id="rId6" Type="http://schemas.openxmlformats.org/officeDocument/2006/relationships/image" Target="../media/image9.emf"/><Relationship Id="rId7" Type="http://schemas.openxmlformats.org/officeDocument/2006/relationships/image" Target="../media/image10.emf"/><Relationship Id="rId1" Type="http://schemas.openxmlformats.org/officeDocument/2006/relationships/image" Target="../media/image4.emf"/><Relationship Id="rId2"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image" Target="../media/image17.emf"/><Relationship Id="rId2"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3.emf"/><Relationship Id="rId2" Type="http://schemas.openxmlformats.org/officeDocument/2006/relationships/image" Target="../media/image84.emf"/><Relationship Id="rId3" Type="http://schemas.openxmlformats.org/officeDocument/2006/relationships/image" Target="../media/image8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678E9E-3627-4A99-8979-1EB99CF3CC75}" type="datetimeFigureOut">
              <a:rPr lang="en-AU" smtClean="0"/>
              <a:t>4/4/16</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B995F-C0D9-45CF-A71E-A78BDF776551}" type="slidenum">
              <a:rPr lang="en-AU" smtClean="0"/>
              <a:t>‹#›</a:t>
            </a:fld>
            <a:endParaRPr lang="en-AU"/>
          </a:p>
        </p:txBody>
      </p:sp>
    </p:spTree>
    <p:extLst>
      <p:ext uri="{BB962C8B-B14F-4D97-AF65-F5344CB8AC3E}">
        <p14:creationId xmlns:p14="http://schemas.microsoft.com/office/powerpoint/2010/main" val="340838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EFB995F-C0D9-45CF-A71E-A78BDF776551}" type="slidenum">
              <a:rPr lang="en-AU" smtClean="0"/>
              <a:t>1</a:t>
            </a:fld>
            <a:endParaRPr lang="en-AU"/>
          </a:p>
        </p:txBody>
      </p:sp>
    </p:spTree>
    <p:extLst>
      <p:ext uri="{BB962C8B-B14F-4D97-AF65-F5344CB8AC3E}">
        <p14:creationId xmlns:p14="http://schemas.microsoft.com/office/powerpoint/2010/main" val="248206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EFB995F-C0D9-45CF-A71E-A78BDF776551}" type="slidenum">
              <a:rPr lang="en-AU" smtClean="0"/>
              <a:t>10</a:t>
            </a:fld>
            <a:endParaRPr lang="en-AU"/>
          </a:p>
        </p:txBody>
      </p:sp>
    </p:spTree>
    <p:extLst>
      <p:ext uri="{BB962C8B-B14F-4D97-AF65-F5344CB8AC3E}">
        <p14:creationId xmlns:p14="http://schemas.microsoft.com/office/powerpoint/2010/main" val="366348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Once we have identified each task’s type, and so</a:t>
            </a:r>
            <a:r>
              <a:rPr lang="en-AU" baseline="0" dirty="0" smtClean="0"/>
              <a:t> the automation boundaries, we can review each manual task to see whether we can automate them or we have to isolate them. Here the principle is: …</a:t>
            </a:r>
            <a:endParaRPr lang="en-AU" dirty="0" smtClean="0"/>
          </a:p>
          <a:p>
            <a:endParaRPr lang="en-AU" dirty="0" smtClean="0"/>
          </a:p>
          <a:p>
            <a:r>
              <a:rPr lang="en-AU" dirty="0" smtClean="0"/>
              <a:t>Where the nice looking woman gets a notification on her mobile</a:t>
            </a:r>
            <a:r>
              <a:rPr lang="en-AU" baseline="0" dirty="0" smtClean="0"/>
              <a:t> device to go and pick up the box from the shelf, and once she is done she scans the barcode of the product so that an automatic notification is sent back to the BPMS, which now knows it can move on</a:t>
            </a:r>
            <a:endParaRPr lang="en-AU" dirty="0"/>
          </a:p>
        </p:txBody>
      </p:sp>
      <p:sp>
        <p:nvSpPr>
          <p:cNvPr id="4" name="Slide Number Placeholder 3"/>
          <p:cNvSpPr>
            <a:spLocks noGrp="1"/>
          </p:cNvSpPr>
          <p:nvPr>
            <p:ph type="sldNum" sz="quarter" idx="10"/>
          </p:nvPr>
        </p:nvSpPr>
        <p:spPr/>
        <p:txBody>
          <a:bodyPr/>
          <a:lstStyle/>
          <a:p>
            <a:fld id="{3EFB995F-C0D9-45CF-A71E-A78BDF776551}" type="slidenum">
              <a:rPr lang="en-AU" smtClean="0"/>
              <a:t>11</a:t>
            </a:fld>
            <a:endParaRPr lang="en-AU"/>
          </a:p>
        </p:txBody>
      </p:sp>
    </p:spTree>
    <p:extLst>
      <p:ext uri="{BB962C8B-B14F-4D97-AF65-F5344CB8AC3E}">
        <p14:creationId xmlns:p14="http://schemas.microsoft.com/office/powerpoint/2010/main" val="775755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AT" dirty="0" smtClean="0"/>
              <a:t>Isolate manual tasks (use Example 9.1 – student admission process)</a:t>
            </a:r>
          </a:p>
          <a:p>
            <a:endParaRPr lang="en-AU" dirty="0"/>
          </a:p>
        </p:txBody>
      </p:sp>
      <p:sp>
        <p:nvSpPr>
          <p:cNvPr id="4" name="Slide Number Placeholder 3"/>
          <p:cNvSpPr>
            <a:spLocks noGrp="1"/>
          </p:cNvSpPr>
          <p:nvPr>
            <p:ph type="sldNum" sz="quarter" idx="10"/>
          </p:nvPr>
        </p:nvSpPr>
        <p:spPr/>
        <p:txBody>
          <a:bodyPr/>
          <a:lstStyle/>
          <a:p>
            <a:fld id="{3EFB995F-C0D9-45CF-A71E-A78BDF776551}" type="slidenum">
              <a:rPr lang="en-AU" smtClean="0"/>
              <a:t>12</a:t>
            </a:fld>
            <a:endParaRPr lang="en-AU"/>
          </a:p>
        </p:txBody>
      </p:sp>
    </p:spTree>
    <p:extLst>
      <p:ext uri="{BB962C8B-B14F-4D97-AF65-F5344CB8AC3E}">
        <p14:creationId xmlns:p14="http://schemas.microsoft.com/office/powerpoint/2010/main" val="937372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AT" dirty="0" smtClean="0"/>
              <a:t>Isolate manual tasks (use Example 9.1 – student admission process)</a:t>
            </a:r>
          </a:p>
          <a:p>
            <a:endParaRPr lang="en-AU" dirty="0"/>
          </a:p>
        </p:txBody>
      </p:sp>
      <p:sp>
        <p:nvSpPr>
          <p:cNvPr id="4" name="Slide Number Placeholder 3"/>
          <p:cNvSpPr>
            <a:spLocks noGrp="1"/>
          </p:cNvSpPr>
          <p:nvPr>
            <p:ph type="sldNum" sz="quarter" idx="10"/>
          </p:nvPr>
        </p:nvSpPr>
        <p:spPr/>
        <p:txBody>
          <a:bodyPr/>
          <a:lstStyle/>
          <a:p>
            <a:fld id="{3EFB995F-C0D9-45CF-A71E-A78BDF776551}" type="slidenum">
              <a:rPr lang="en-AU" smtClean="0"/>
              <a:t>13</a:t>
            </a:fld>
            <a:endParaRPr lang="en-AU"/>
          </a:p>
        </p:txBody>
      </p:sp>
    </p:spTree>
    <p:extLst>
      <p:ext uri="{BB962C8B-B14F-4D97-AF65-F5344CB8AC3E}">
        <p14:creationId xmlns:p14="http://schemas.microsoft.com/office/powerpoint/2010/main" val="937372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AT" dirty="0" smtClean="0"/>
              <a:t>Exercise 9.8</a:t>
            </a:r>
          </a:p>
          <a:p>
            <a:pPr marL="0" marR="0" indent="0" algn="l" defTabSz="914400" rtl="0" eaLnBrk="1" fontAlgn="auto" latinLnBrk="0" hangingPunct="1">
              <a:lnSpc>
                <a:spcPct val="100000"/>
              </a:lnSpc>
              <a:spcBef>
                <a:spcPts val="0"/>
              </a:spcBef>
              <a:spcAft>
                <a:spcPts val="0"/>
              </a:spcAft>
              <a:buClrTx/>
              <a:buSzTx/>
              <a:buFontTx/>
              <a:buNone/>
              <a:tabLst/>
              <a:defRPr/>
            </a:pPr>
            <a:endParaRPr lang="de-A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AT" dirty="0" smtClean="0"/>
              <a:t>If therea are</a:t>
            </a:r>
            <a:r>
              <a:rPr lang="de-AT" baseline="0" dirty="0" smtClean="0"/>
              <a:t> any manual tasks, find a way to hook them to the pharmacy system.</a:t>
            </a:r>
            <a:endParaRPr lang="de-AT"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de-A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way of modeling this fragment is by defining the following tasks: “Check insurance”, “Collect drugs from shelves”, “Check quality”, “Collect payment” (triggered by the arrival of the customer), and finally “Retrieve prescription bag”. Assume the pharmacy system automates the prescription fulfillment process. Identify the type of each task and if there are any manual tasks, specify how these can be linked to the pharmacy system.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Task “Check insurance” can be automated through a service that determines the amount of the co-payment based on the details of the prescription and on the customer’s insurance policy.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Tasks “Collect drugs from shelves” and “Check quality” are manual tasks. </a:t>
            </a:r>
            <a:r>
              <a:rPr lang="en-US" b="1" dirty="0" smtClean="0"/>
              <a:t>These tasks can be implemented as user tasks in the automated process. </a:t>
            </a:r>
            <a:r>
              <a:rPr lang="en-US" dirty="0" smtClean="0"/>
              <a:t>To do so, the pharmacy technician who collects the drugs, and the pharmacist who quality-checks the prescription and seals the bag, should have a convenient mechanism to signal the completion of these activities to the BPMS. This could be achieved by putting in place a system based on barcode scans to track prescriptions. For example, the technician would see a list of prescriptions to be filled from their </a:t>
            </a:r>
            <a:r>
              <a:rPr lang="en-US" dirty="0" err="1" smtClean="0"/>
              <a:t>worklist</a:t>
            </a:r>
            <a:r>
              <a:rPr lang="en-US" dirty="0" smtClean="0"/>
              <a:t>. They would then pick up one of the prescriptions and the system would associate the prescription to a new barcode which is printed on an adhesive label. The technician would then attach the label to a bag, collect the drugs and put them in a bag, and when done, they would scan the barcode from the label to record that the prescription has been fulfilled. This signals the completion of task “Collect drugs from shelves” to the pharmacy system. In turn, it generates a new work item of task “Check quality” in the pharmacist’s </a:t>
            </a:r>
            <a:r>
              <a:rPr lang="en-US" dirty="0" err="1" smtClean="0"/>
              <a:t>worklist</a:t>
            </a:r>
            <a:r>
              <a:rPr lang="en-US" dirty="0" smtClean="0"/>
              <a:t>. The pharmacist can then quality-check the prescription and scan the barcode again.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Task “Collect payment” is also a manual task. This task could be implemented as a service task whereby the pharmacy system would push the task of collecting the payment for a prescription to a Point-of-Sale (POS) system and expect the POS system to indicate that the payment has been collected. The pharmacy technician would interact with the POS system once the customer arrives, but this interaction is outside the scope of the pharmacy system. The pharmacy system merely pushes work to the POS system and waits for completion.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description of the process implicitly refers to a manual task whereby the pharmacist seals the bag and puts it into the pick-up area. However, this “Seal bag” task is not included in the executable process model. Instead, this task is integrated into the “Check quality” task. In other words, at the end of the quality check, the pharmacist is expected to seal the bag if the prescription is ready and drop the bag in the pick-up area.</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Task “Retrieve prescription bag” is also manual but there is no value in automating it in any way. So this task is left out of the executable process model, which completes once the payment has been made.</a:t>
            </a:r>
            <a:endParaRPr lang="de-AT" dirty="0" smtClean="0"/>
          </a:p>
          <a:p>
            <a:endParaRPr lang="en-AU" dirty="0"/>
          </a:p>
        </p:txBody>
      </p:sp>
      <p:sp>
        <p:nvSpPr>
          <p:cNvPr id="4" name="Slide Number Placeholder 3"/>
          <p:cNvSpPr>
            <a:spLocks noGrp="1"/>
          </p:cNvSpPr>
          <p:nvPr>
            <p:ph type="sldNum" sz="quarter" idx="10"/>
          </p:nvPr>
        </p:nvSpPr>
        <p:spPr/>
        <p:txBody>
          <a:bodyPr/>
          <a:lstStyle/>
          <a:p>
            <a:fld id="{3EFB995F-C0D9-45CF-A71E-A78BDF776551}" type="slidenum">
              <a:rPr lang="en-AU" smtClean="0"/>
              <a:t>14</a:t>
            </a:fld>
            <a:endParaRPr lang="en-AU"/>
          </a:p>
        </p:txBody>
      </p:sp>
    </p:spTree>
    <p:extLst>
      <p:ext uri="{BB962C8B-B14F-4D97-AF65-F5344CB8AC3E}">
        <p14:creationId xmlns:p14="http://schemas.microsoft.com/office/powerpoint/2010/main" val="3095022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AT" dirty="0" smtClean="0"/>
              <a:t>TODO: Exercise 9.8 (prescription fulflliment process)</a:t>
            </a:r>
          </a:p>
          <a:p>
            <a:endParaRPr lang="en-AU" dirty="0"/>
          </a:p>
        </p:txBody>
      </p:sp>
      <p:sp>
        <p:nvSpPr>
          <p:cNvPr id="4" name="Slide Number Placeholder 3"/>
          <p:cNvSpPr>
            <a:spLocks noGrp="1"/>
          </p:cNvSpPr>
          <p:nvPr>
            <p:ph type="sldNum" sz="quarter" idx="10"/>
          </p:nvPr>
        </p:nvSpPr>
        <p:spPr/>
        <p:txBody>
          <a:bodyPr/>
          <a:lstStyle/>
          <a:p>
            <a:fld id="{3EFB995F-C0D9-45CF-A71E-A78BDF776551}" type="slidenum">
              <a:rPr lang="en-AU" smtClean="0"/>
              <a:t>15</a:t>
            </a:fld>
            <a:endParaRPr lang="en-AU"/>
          </a:p>
        </p:txBody>
      </p:sp>
    </p:spTree>
    <p:extLst>
      <p:ext uri="{BB962C8B-B14F-4D97-AF65-F5344CB8AC3E}">
        <p14:creationId xmlns:p14="http://schemas.microsoft.com/office/powerpoint/2010/main" val="3095022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smtClean="0"/>
              <a:t>Process</a:t>
            </a:r>
            <a:r>
              <a:rPr lang="en-AU" b="1" baseline="0" dirty="0" smtClean="0"/>
              <a:t> e</a:t>
            </a:r>
            <a:r>
              <a:rPr lang="en-AU" b="1" dirty="0" smtClean="0"/>
              <a:t>xceptions happen</a:t>
            </a:r>
            <a:r>
              <a:rPr lang="en-AU" b="1" baseline="0" dirty="0" smtClean="0"/>
              <a:t> all the time and f</a:t>
            </a:r>
            <a:r>
              <a:rPr lang="en-AU" b="1" dirty="0" smtClean="0"/>
              <a:t>or as intelligent as a modern system can be,</a:t>
            </a:r>
            <a:r>
              <a:rPr lang="en-AU" b="1" baseline="0" dirty="0" smtClean="0"/>
              <a:t> it can never foresee exceptions, which we need to implement, though i</a:t>
            </a:r>
            <a:r>
              <a:rPr lang="en-AU" b="1" dirty="0" smtClean="0"/>
              <a:t>t doesn’t need to be done all at once,</a:t>
            </a:r>
            <a:r>
              <a:rPr lang="en-AU" b="1" baseline="0" dirty="0" smtClean="0"/>
              <a:t> it can be done in stages.</a:t>
            </a:r>
          </a:p>
          <a:p>
            <a:endParaRPr lang="en-AU" baseline="0" dirty="0" smtClean="0"/>
          </a:p>
          <a:p>
            <a:endParaRPr lang="en-AU" dirty="0" smtClean="0"/>
          </a:p>
          <a:p>
            <a:r>
              <a:rPr lang="en-AU" dirty="0" smtClean="0"/>
              <a:t>Tech-related exceptions: system crash, network outage, service unavailability,</a:t>
            </a:r>
            <a:r>
              <a:rPr lang="en-AU" baseline="0" dirty="0" smtClean="0"/>
              <a:t> data mismatch</a:t>
            </a:r>
          </a:p>
          <a:p>
            <a:r>
              <a:rPr lang="en-AU" baseline="0" dirty="0" smtClean="0"/>
              <a:t>Bus-related: product discontinuation, order cancelation, out-of-stock items</a:t>
            </a:r>
            <a:endParaRPr lang="en-AU" dirty="0" smtClean="0"/>
          </a:p>
          <a:p>
            <a:endParaRPr lang="en-AU" baseline="0" dirty="0" smtClean="0"/>
          </a:p>
          <a:p>
            <a:endParaRPr lang="en-AU" baseline="0" dirty="0" smtClean="0"/>
          </a:p>
          <a:p>
            <a:r>
              <a:rPr lang="en-AU" baseline="0" dirty="0" smtClean="0"/>
              <a:t>BAs legitimately think it’s not relevant for communication purposes, they assume it’s common knowledge or they are not (fully) aware of it.</a:t>
            </a:r>
          </a:p>
          <a:p>
            <a:endParaRPr lang="en-A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So first we need to </a:t>
            </a:r>
            <a:r>
              <a:rPr lang="de-AT" b="1" dirty="0" smtClean="0"/>
              <a:t>Check for coverage of exceptions</a:t>
            </a:r>
            <a:r>
              <a:rPr lang="de-AT" dirty="0" smtClean="0"/>
              <a:t>. Then we need to Specify all electronic data objects and split conditions</a:t>
            </a:r>
            <a:endParaRPr lang="en-AU" dirty="0" smtClean="0"/>
          </a:p>
          <a:p>
            <a:endParaRPr lang="en-AU" dirty="0" smtClean="0"/>
          </a:p>
        </p:txBody>
      </p:sp>
      <p:sp>
        <p:nvSpPr>
          <p:cNvPr id="4" name="Slide Number Placeholder 3"/>
          <p:cNvSpPr>
            <a:spLocks noGrp="1"/>
          </p:cNvSpPr>
          <p:nvPr>
            <p:ph type="sldNum" sz="quarter" idx="10"/>
          </p:nvPr>
        </p:nvSpPr>
        <p:spPr/>
        <p:txBody>
          <a:bodyPr/>
          <a:lstStyle/>
          <a:p>
            <a:fld id="{3EFB995F-C0D9-45CF-A71E-A78BDF776551}" type="slidenum">
              <a:rPr lang="en-AU" smtClean="0"/>
              <a:t>16</a:t>
            </a:fld>
            <a:endParaRPr lang="en-AU"/>
          </a:p>
        </p:txBody>
      </p:sp>
    </p:spTree>
    <p:extLst>
      <p:ext uri="{BB962C8B-B14F-4D97-AF65-F5344CB8AC3E}">
        <p14:creationId xmlns:p14="http://schemas.microsoft.com/office/powerpoint/2010/main" val="1583358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So first we need to </a:t>
            </a:r>
            <a:r>
              <a:rPr lang="de-AT" dirty="0" smtClean="0"/>
              <a:t>Check for coverage of exceptions. Then we need to Specify all electronic data objects and split conditions</a:t>
            </a:r>
            <a:endParaRPr lang="en-AU" dirty="0" smtClean="0"/>
          </a:p>
          <a:p>
            <a:endParaRPr lang="en-AU" dirty="0"/>
          </a:p>
        </p:txBody>
      </p:sp>
      <p:sp>
        <p:nvSpPr>
          <p:cNvPr id="4" name="Slide Number Placeholder 3"/>
          <p:cNvSpPr>
            <a:spLocks noGrp="1"/>
          </p:cNvSpPr>
          <p:nvPr>
            <p:ph type="sldNum" sz="quarter" idx="10"/>
          </p:nvPr>
        </p:nvSpPr>
        <p:spPr/>
        <p:txBody>
          <a:bodyPr/>
          <a:lstStyle/>
          <a:p>
            <a:fld id="{3EFB995F-C0D9-45CF-A71E-A78BDF776551}" type="slidenum">
              <a:rPr lang="en-AU" smtClean="0"/>
              <a:t>17</a:t>
            </a:fld>
            <a:endParaRPr lang="en-AU"/>
          </a:p>
        </p:txBody>
      </p:sp>
    </p:spTree>
    <p:extLst>
      <p:ext uri="{BB962C8B-B14F-4D97-AF65-F5344CB8AC3E}">
        <p14:creationId xmlns:p14="http://schemas.microsoft.com/office/powerpoint/2010/main" val="245101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There is not necessarily</a:t>
            </a:r>
            <a:r>
              <a:rPr lang="en-AU" baseline="0" dirty="0" smtClean="0"/>
              <a:t> </a:t>
            </a:r>
            <a:r>
              <a:rPr lang="en-AU" dirty="0" smtClean="0"/>
              <a:t>a 1-1 mapping between</a:t>
            </a:r>
            <a:r>
              <a:rPr lang="en-AU" baseline="0" dirty="0" smtClean="0"/>
              <a:t> tasks in a conceptual process model and those in the executable counterpart. </a:t>
            </a:r>
          </a:p>
          <a:p>
            <a:endParaRPr lang="en-AU" baseline="0" dirty="0" smtClean="0"/>
          </a:p>
          <a:p>
            <a:r>
              <a:rPr lang="en-AU" baseline="0" dirty="0" smtClean="0"/>
              <a:t>Principle: a BPMS is intended to </a:t>
            </a:r>
            <a:r>
              <a:rPr lang="en-AU" b="1" baseline="0" dirty="0" smtClean="0"/>
              <a:t>coordinate</a:t>
            </a:r>
            <a:r>
              <a:rPr lang="en-AU" baseline="0" dirty="0" smtClean="0"/>
              <a:t> and </a:t>
            </a:r>
            <a:r>
              <a:rPr lang="en-AU" b="1" baseline="0" dirty="0" smtClean="0"/>
              <a:t>manage</a:t>
            </a:r>
            <a:r>
              <a:rPr lang="en-AU" baseline="0" dirty="0" smtClean="0"/>
              <a:t> handovers of work between multiple resources (human or non-human). Accordingly, two or more consecutive tasks are candidate for aggregation. If this was the case, the BPMS would not add any value as it would not manage any handover of work </a:t>
            </a:r>
          </a:p>
          <a:p>
            <a:endParaRPr lang="en-AU" baseline="0" dirty="0" smtClean="0"/>
          </a:p>
          <a:p>
            <a:r>
              <a:rPr lang="en-AU" baseline="0" dirty="0" smtClean="0"/>
              <a:t>Similarly, if an activity requires more than one resource to be executed, it is too coarse-grained and thus needs to be refined.</a:t>
            </a:r>
          </a:p>
          <a:p>
            <a:endParaRPr lang="en-AU" baseline="0" dirty="0" smtClean="0"/>
          </a:p>
          <a:p>
            <a:r>
              <a:rPr lang="en-AU" baseline="0" dirty="0" smtClean="0"/>
              <a:t>Aggregation: Enter customer name, enter customer policy number and enter damage details into Enter claim, if performed by the same claims handler</a:t>
            </a:r>
          </a:p>
          <a:p>
            <a:r>
              <a:rPr lang="en-AU" baseline="0" dirty="0" smtClean="0"/>
              <a:t>Refinement: Enter and approve money transfer, typically performed by two different participants with the same role, financial officer, in order to enforce a separation of duties</a:t>
            </a:r>
            <a:endParaRPr lang="en-AU" dirty="0"/>
          </a:p>
        </p:txBody>
      </p:sp>
      <p:sp>
        <p:nvSpPr>
          <p:cNvPr id="4" name="Slide Number Placeholder 3"/>
          <p:cNvSpPr>
            <a:spLocks noGrp="1"/>
          </p:cNvSpPr>
          <p:nvPr>
            <p:ph type="sldNum" sz="quarter" idx="10"/>
          </p:nvPr>
        </p:nvSpPr>
        <p:spPr/>
        <p:txBody>
          <a:bodyPr/>
          <a:lstStyle/>
          <a:p>
            <a:fld id="{3EFB995F-C0D9-45CF-A71E-A78BDF776551}" type="slidenum">
              <a:rPr lang="en-AU" smtClean="0"/>
              <a:t>18</a:t>
            </a:fld>
            <a:endParaRPr lang="en-AU"/>
          </a:p>
        </p:txBody>
      </p:sp>
    </p:spTree>
    <p:extLst>
      <p:ext uri="{BB962C8B-B14F-4D97-AF65-F5344CB8AC3E}">
        <p14:creationId xmlns:p14="http://schemas.microsoft.com/office/powerpoint/2010/main" val="2140539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Remember the student admission</a:t>
            </a:r>
            <a:r>
              <a:rPr lang="en-AU" baseline="0" dirty="0" smtClean="0"/>
              <a:t> process?</a:t>
            </a:r>
          </a:p>
          <a:p>
            <a:endParaRPr lang="en-AU" baseline="0" dirty="0" smtClean="0"/>
          </a:p>
          <a:p>
            <a:r>
              <a:rPr lang="en-AU" baseline="0" dirty="0" smtClean="0"/>
              <a:t>Let’s take a look at this </a:t>
            </a:r>
            <a:r>
              <a:rPr lang="en-AU" baseline="0" dirty="0" err="1" smtClean="0"/>
              <a:t>subprocess</a:t>
            </a:r>
            <a:r>
              <a:rPr lang="en-AU" baseline="0" dirty="0" smtClean="0"/>
              <a:t> “Verify degrees validity”…</a:t>
            </a:r>
          </a:p>
          <a:p>
            <a:endParaRPr lang="en-AU" baseline="0" dirty="0" smtClean="0"/>
          </a:p>
          <a:p>
            <a:r>
              <a:rPr lang="en-AU" baseline="0" dirty="0" smtClean="0"/>
              <a:t>While these may be performed by the same admin clerk, we do want to report the completion of each task to the BPMS for the sake of monitoring the progress of the application, for example for auditability, also because there is typically some idle time between each task (e.g. after the documents have been posted and before receiving the results). It is also useful in this case to manage potential exceptions. For example, if the results aren’t received within a given timeframe, we can handle this delay with an exception handler attached to this task.</a:t>
            </a:r>
            <a:endParaRPr lang="en-AU" dirty="0"/>
          </a:p>
        </p:txBody>
      </p:sp>
      <p:sp>
        <p:nvSpPr>
          <p:cNvPr id="4" name="Slide Number Placeholder 3"/>
          <p:cNvSpPr>
            <a:spLocks noGrp="1"/>
          </p:cNvSpPr>
          <p:nvPr>
            <p:ph type="sldNum" sz="quarter" idx="10"/>
          </p:nvPr>
        </p:nvSpPr>
        <p:spPr/>
        <p:txBody>
          <a:bodyPr/>
          <a:lstStyle/>
          <a:p>
            <a:fld id="{3EFB995F-C0D9-45CF-A71E-A78BDF776551}" type="slidenum">
              <a:rPr lang="en-AU" smtClean="0"/>
              <a:t>19</a:t>
            </a:fld>
            <a:endParaRPr lang="en-AU"/>
          </a:p>
        </p:txBody>
      </p:sp>
    </p:spTree>
    <p:extLst>
      <p:ext uri="{BB962C8B-B14F-4D97-AF65-F5344CB8AC3E}">
        <p14:creationId xmlns:p14="http://schemas.microsoft.com/office/powerpoint/2010/main" val="13998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Inspired by this message, one year ago we decided to survey </a:t>
            </a:r>
            <a:r>
              <a:rPr lang="en-AU" dirty="0" smtClean="0"/>
              <a:t>the plethora</a:t>
            </a:r>
            <a:r>
              <a:rPr lang="en-AU" baseline="0" dirty="0" smtClean="0"/>
              <a:t> of approaches, methods and techniques available in BPM and write this book (which builds upon) distil a comprehensive, yet succinct BPM methodology, which is the focus of this book “Fundamentals of BPM”. A methodology that would embrace the whole BPM lifecycle (without skipping any phase – in fact there are many </a:t>
            </a:r>
            <a:r>
              <a:rPr lang="en-AU" baseline="0" dirty="0" err="1" smtClean="0"/>
              <a:t>valueable</a:t>
            </a:r>
            <a:r>
              <a:rPr lang="en-AU" baseline="0" dirty="0" smtClean="0"/>
              <a:t> books that only focus on certain phases of the lifecycle), starting from the very beginning: process identification, through to process monitoring and controlling. Trying to strike a good balance between IT and management aspects, and </a:t>
            </a:r>
            <a:r>
              <a:rPr lang="en-AU" b="1" baseline="0" dirty="0" smtClean="0"/>
              <a:t>would identify clear deliverables for each step of the lifecycle</a:t>
            </a:r>
            <a:r>
              <a:rPr lang="en-AU" baseline="0" dirty="0" smtClean="0"/>
              <a:t>, by providing concrete, hands-on techniques to achieve these. For example, how I do I build a process architecture, how do I go about </a:t>
            </a:r>
            <a:r>
              <a:rPr lang="en-AU" baseline="0" dirty="0" err="1" smtClean="0"/>
              <a:t>modeling</a:t>
            </a:r>
            <a:r>
              <a:rPr lang="en-AU" baseline="0" dirty="0" smtClean="0"/>
              <a:t> a business process, how many discovery methods there exists, now that I have my model, what can I do with that etc.</a:t>
            </a:r>
          </a:p>
          <a:p>
            <a:endParaRPr lang="en-AU" baseline="0" dirty="0" smtClean="0"/>
          </a:p>
          <a:p>
            <a:r>
              <a:rPr lang="en-AU" baseline="0" dirty="0" smtClean="0"/>
              <a:t>No  change management, process implementation only focuses to process automation.</a:t>
            </a:r>
          </a:p>
          <a:p>
            <a:endParaRPr lang="en-AU" dirty="0"/>
          </a:p>
        </p:txBody>
      </p:sp>
      <p:sp>
        <p:nvSpPr>
          <p:cNvPr id="4" name="Slide Number Placeholder 3"/>
          <p:cNvSpPr>
            <a:spLocks noGrp="1"/>
          </p:cNvSpPr>
          <p:nvPr>
            <p:ph type="sldNum" sz="quarter" idx="10"/>
          </p:nvPr>
        </p:nvSpPr>
        <p:spPr/>
        <p:txBody>
          <a:bodyPr/>
          <a:lstStyle/>
          <a:p>
            <a:fld id="{3EFB995F-C0D9-45CF-A71E-A78BDF776551}" type="slidenum">
              <a:rPr lang="en-AU" smtClean="0"/>
              <a:t>2</a:t>
            </a:fld>
            <a:endParaRPr lang="en-AU"/>
          </a:p>
        </p:txBody>
      </p:sp>
    </p:spTree>
    <p:extLst>
      <p:ext uri="{BB962C8B-B14F-4D97-AF65-F5344CB8AC3E}">
        <p14:creationId xmlns:p14="http://schemas.microsoft.com/office/powerpoint/2010/main" val="2603119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Recap</a:t>
            </a:r>
            <a:endParaRPr lang="en-AU" dirty="0"/>
          </a:p>
        </p:txBody>
      </p:sp>
      <p:sp>
        <p:nvSpPr>
          <p:cNvPr id="4" name="Slide Number Placeholder 3"/>
          <p:cNvSpPr>
            <a:spLocks noGrp="1"/>
          </p:cNvSpPr>
          <p:nvPr>
            <p:ph type="sldNum" sz="quarter" idx="10"/>
          </p:nvPr>
        </p:nvSpPr>
        <p:spPr/>
        <p:txBody>
          <a:bodyPr/>
          <a:lstStyle/>
          <a:p>
            <a:fld id="{3EFB995F-C0D9-45CF-A71E-A78BDF776551}" type="slidenum">
              <a:rPr lang="en-AU" smtClean="0"/>
              <a:t>21</a:t>
            </a:fld>
            <a:endParaRPr lang="en-AU"/>
          </a:p>
        </p:txBody>
      </p:sp>
    </p:spTree>
    <p:extLst>
      <p:ext uri="{BB962C8B-B14F-4D97-AF65-F5344CB8AC3E}">
        <p14:creationId xmlns:p14="http://schemas.microsoft.com/office/powerpoint/2010/main" val="3786003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 far we have obtained a “to-be-executed” process model. Up until this point, business analysts can be involved,</a:t>
            </a:r>
            <a:r>
              <a:rPr lang="en-AU" baseline="0" dirty="0" smtClean="0"/>
              <a:t> so these first four steps are not a prerogative of technical staff. However, the last step is something that requires knowledge of the system and related technologies. In fact, in this step we need to specify:</a:t>
            </a:r>
          </a:p>
          <a:p>
            <a:endParaRPr lang="en-AU" dirty="0"/>
          </a:p>
        </p:txBody>
      </p:sp>
      <p:sp>
        <p:nvSpPr>
          <p:cNvPr id="4" name="Slide Number Placeholder 3"/>
          <p:cNvSpPr>
            <a:spLocks noGrp="1"/>
          </p:cNvSpPr>
          <p:nvPr>
            <p:ph type="sldNum" sz="quarter" idx="10"/>
          </p:nvPr>
        </p:nvSpPr>
        <p:spPr/>
        <p:txBody>
          <a:bodyPr/>
          <a:lstStyle/>
          <a:p>
            <a:fld id="{3EFB995F-C0D9-45CF-A71E-A78BDF776551}" type="slidenum">
              <a:rPr lang="en-AU" smtClean="0"/>
              <a:t>22</a:t>
            </a:fld>
            <a:endParaRPr lang="en-AU"/>
          </a:p>
        </p:txBody>
      </p:sp>
    </p:spTree>
    <p:extLst>
      <p:ext uri="{BB962C8B-B14F-4D97-AF65-F5344CB8AC3E}">
        <p14:creationId xmlns:p14="http://schemas.microsoft.com/office/powerpoint/2010/main" val="1732528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External services, e.g. a business rules engine (sometimes available as an internal component)</a:t>
            </a:r>
          </a:p>
          <a:p>
            <a:endParaRPr lang="en-AU" dirty="0" smtClean="0"/>
          </a:p>
          <a:p>
            <a:r>
              <a:rPr lang="en-AU" dirty="0" smtClean="0"/>
              <a:t>If</a:t>
            </a:r>
            <a:r>
              <a:rPr lang="en-AU" baseline="0" dirty="0" smtClean="0"/>
              <a:t> the previous slide is skipped, this slide can simply be called “Typical architecture of a BPMS”</a:t>
            </a:r>
            <a:endParaRPr lang="en-AU" dirty="0"/>
          </a:p>
        </p:txBody>
      </p:sp>
      <p:sp>
        <p:nvSpPr>
          <p:cNvPr id="4" name="Slide Number Placeholder 3"/>
          <p:cNvSpPr>
            <a:spLocks noGrp="1"/>
          </p:cNvSpPr>
          <p:nvPr>
            <p:ph type="sldNum" sz="quarter" idx="10"/>
          </p:nvPr>
        </p:nvSpPr>
        <p:spPr/>
        <p:txBody>
          <a:bodyPr/>
          <a:lstStyle/>
          <a:p>
            <a:fld id="{3EFB995F-C0D9-45CF-A71E-A78BDF776551}" type="slidenum">
              <a:rPr lang="en-AU" smtClean="0"/>
              <a:t>23</a:t>
            </a:fld>
            <a:endParaRPr lang="en-AU"/>
          </a:p>
        </p:txBody>
      </p:sp>
    </p:spTree>
    <p:extLst>
      <p:ext uri="{BB962C8B-B14F-4D97-AF65-F5344CB8AC3E}">
        <p14:creationId xmlns:p14="http://schemas.microsoft.com/office/powerpoint/2010/main" val="3425232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1" dirty="0"/>
          </a:p>
        </p:txBody>
      </p:sp>
      <p:sp>
        <p:nvSpPr>
          <p:cNvPr id="4" name="Slide Number Placeholder 3"/>
          <p:cNvSpPr>
            <a:spLocks noGrp="1"/>
          </p:cNvSpPr>
          <p:nvPr>
            <p:ph type="sldNum" sz="quarter" idx="10"/>
          </p:nvPr>
        </p:nvSpPr>
        <p:spPr/>
        <p:txBody>
          <a:bodyPr/>
          <a:lstStyle/>
          <a:p>
            <a:fld id="{3EFB995F-C0D9-45CF-A71E-A78BDF776551}" type="slidenum">
              <a:rPr lang="en-AU" smtClean="0"/>
              <a:t>24</a:t>
            </a:fld>
            <a:endParaRPr lang="en-AU"/>
          </a:p>
        </p:txBody>
      </p:sp>
    </p:spTree>
    <p:extLst>
      <p:ext uri="{BB962C8B-B14F-4D97-AF65-F5344CB8AC3E}">
        <p14:creationId xmlns:p14="http://schemas.microsoft.com/office/powerpoint/2010/main" val="2469023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dirty="0" smtClean="0"/>
              <a:t>Focus</a:t>
            </a:r>
            <a:r>
              <a:rPr lang="en-AU" b="0" baseline="0" dirty="0" smtClean="0"/>
              <a:t> on the interface to specify extra properties</a:t>
            </a:r>
            <a:endParaRPr lang="en-AU" b="0" dirty="0"/>
          </a:p>
        </p:txBody>
      </p:sp>
      <p:sp>
        <p:nvSpPr>
          <p:cNvPr id="4" name="Slide Number Placeholder 3"/>
          <p:cNvSpPr>
            <a:spLocks noGrp="1"/>
          </p:cNvSpPr>
          <p:nvPr>
            <p:ph type="sldNum" sz="quarter" idx="10"/>
          </p:nvPr>
        </p:nvSpPr>
        <p:spPr/>
        <p:txBody>
          <a:bodyPr/>
          <a:lstStyle/>
          <a:p>
            <a:fld id="{3EFB995F-C0D9-45CF-A71E-A78BDF776551}" type="slidenum">
              <a:rPr lang="en-AU" smtClean="0"/>
              <a:t>25</a:t>
            </a:fld>
            <a:endParaRPr lang="en-AU"/>
          </a:p>
        </p:txBody>
      </p:sp>
    </p:spTree>
    <p:extLst>
      <p:ext uri="{BB962C8B-B14F-4D97-AF65-F5344CB8AC3E}">
        <p14:creationId xmlns:p14="http://schemas.microsoft.com/office/powerpoint/2010/main" val="2469023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EFB995F-C0D9-45CF-A71E-A78BDF776551}" type="slidenum">
              <a:rPr lang="en-AU" smtClean="0"/>
              <a:t>27</a:t>
            </a:fld>
            <a:endParaRPr lang="en-AU"/>
          </a:p>
        </p:txBody>
      </p:sp>
    </p:spTree>
    <p:extLst>
      <p:ext uri="{BB962C8B-B14F-4D97-AF65-F5344CB8AC3E}">
        <p14:creationId xmlns:p14="http://schemas.microsoft.com/office/powerpoint/2010/main" val="2590860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add example</a:t>
            </a:r>
            <a:r>
              <a:rPr lang="en-US" baseline="0" dirty="0" smtClean="0"/>
              <a:t> with social network capabilities from Appian. Comment on social network capabilities of commercial </a:t>
            </a:r>
            <a:r>
              <a:rPr lang="en-US" baseline="0" dirty="0" err="1" smtClean="0"/>
              <a:t>worklist</a:t>
            </a:r>
            <a:r>
              <a:rPr lang="en-US" baseline="0" dirty="0" smtClean="0"/>
              <a:t> handlers</a:t>
            </a:r>
            <a:endParaRPr lang="en-AU" dirty="0"/>
          </a:p>
        </p:txBody>
      </p:sp>
      <p:sp>
        <p:nvSpPr>
          <p:cNvPr id="4" name="Slide Number Placeholder 3"/>
          <p:cNvSpPr>
            <a:spLocks noGrp="1"/>
          </p:cNvSpPr>
          <p:nvPr>
            <p:ph type="sldNum" sz="quarter" idx="10"/>
          </p:nvPr>
        </p:nvSpPr>
        <p:spPr/>
        <p:txBody>
          <a:bodyPr/>
          <a:lstStyle/>
          <a:p>
            <a:fld id="{3EFB995F-C0D9-45CF-A71E-A78BDF776551}" type="slidenum">
              <a:rPr lang="en-AU" smtClean="0"/>
              <a:t>28</a:t>
            </a:fld>
            <a:endParaRPr lang="en-AU"/>
          </a:p>
        </p:txBody>
      </p:sp>
    </p:spTree>
    <p:extLst>
      <p:ext uri="{BB962C8B-B14F-4D97-AF65-F5344CB8AC3E}">
        <p14:creationId xmlns:p14="http://schemas.microsoft.com/office/powerpoint/2010/main" val="2590860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EFB995F-C0D9-45CF-A71E-A78BDF776551}" type="slidenum">
              <a:rPr lang="en-AU" smtClean="0"/>
              <a:t>32</a:t>
            </a:fld>
            <a:endParaRPr lang="en-AU"/>
          </a:p>
        </p:txBody>
      </p:sp>
    </p:spTree>
    <p:extLst>
      <p:ext uri="{BB962C8B-B14F-4D97-AF65-F5344CB8AC3E}">
        <p14:creationId xmlns:p14="http://schemas.microsoft.com/office/powerpoint/2010/main" val="486126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charset="0"/>
                <a:cs typeface="ＭＳ Ｐゴシック" charset="0"/>
              </a:rPr>
              <a:t>A lot of choice. In large commercial projects, the engines on the left column are an option, since upfront licensing costs can be absorbed either by a project, or more frequently, by multiple projects (BPM program). It is worth noting that Microsoft offers two options: BizTalk which has a large number of integration features (all sort of adapters and integration tools), and Windows Workflow Foundation, which is more geared towards smaller projects.</a:t>
            </a:r>
          </a:p>
          <a:p>
            <a:r>
              <a:rPr lang="en-US" dirty="0">
                <a:ea typeface="ＭＳ Ｐゴシック" charset="0"/>
                <a:cs typeface="ＭＳ Ｐゴシック" charset="0"/>
              </a:rPr>
              <a:t>In smaller projects/companies, the other closed-source engines are an option. These compete with open-source solutions, among which we can clearly distinguish between commercial open-source (companies making revenue out of consultancy, training and branding), and community open-source.</a:t>
            </a:r>
          </a:p>
          <a:p>
            <a:r>
              <a:rPr lang="en-US" dirty="0">
                <a:ea typeface="ＭＳ Ｐゴシック" charset="0"/>
                <a:cs typeface="ＭＳ Ｐゴシック" charset="0"/>
              </a:rPr>
              <a:t>In this course we well use YAWL for 3 reasons:</a:t>
            </a:r>
          </a:p>
          <a:p>
            <a:pPr>
              <a:buFontTx/>
              <a:buChar char="-"/>
            </a:pPr>
            <a:r>
              <a:rPr lang="en-US" dirty="0">
                <a:ea typeface="ＭＳ Ｐゴシック" charset="0"/>
                <a:cs typeface="ＭＳ Ｐゴシック" charset="0"/>
              </a:rPr>
              <a:t> Very easy and relatively lightweight installation (both on Windows and Mac), and small footprint – Cf. YAWL4Study</a:t>
            </a:r>
          </a:p>
          <a:p>
            <a:pPr>
              <a:buFontTx/>
              <a:buChar char="-"/>
            </a:pPr>
            <a:r>
              <a:rPr lang="en-US" dirty="0">
                <a:ea typeface="ＭＳ Ｐゴシック" charset="0"/>
                <a:cs typeface="ＭＳ Ｐゴシック" charset="0"/>
              </a:rPr>
              <a:t> Quite advanced resource management features, good for illustrating various ways of assigning tasks to actors</a:t>
            </a:r>
          </a:p>
          <a:p>
            <a:pPr>
              <a:buFontTx/>
              <a:buChar char="-"/>
            </a:pPr>
            <a:r>
              <a:rPr lang="en-US" dirty="0">
                <a:ea typeface="ＭＳ Ｐゴシック" charset="0"/>
                <a:cs typeface="ＭＳ Ｐゴシック" charset="0"/>
              </a:rPr>
              <a:t> Freely available, no restriction</a:t>
            </a:r>
          </a:p>
          <a:p>
            <a:endParaRPr lang="en-US" dirty="0">
              <a:ea typeface="ＭＳ Ｐゴシック" charset="0"/>
              <a:cs typeface="ＭＳ Ｐゴシック" charset="0"/>
            </a:endParaRPr>
          </a:p>
        </p:txBody>
      </p:sp>
      <p:sp>
        <p:nvSpPr>
          <p:cNvPr id="26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304" eaLnBrk="0" hangingPunct="0">
              <a:defRPr sz="2200" b="1">
                <a:solidFill>
                  <a:schemeClr val="tx1"/>
                </a:solidFill>
                <a:latin typeface="Arial" charset="0"/>
                <a:ea typeface="ＭＳ Ｐゴシック" charset="0"/>
                <a:cs typeface="ＭＳ Ｐゴシック" charset="0"/>
              </a:defRPr>
            </a:lvl1pPr>
            <a:lvl2pPr marL="35014775" indent="-34592734" defTabSz="898304" eaLnBrk="0" hangingPunct="0">
              <a:defRPr sz="2200" b="1">
                <a:solidFill>
                  <a:schemeClr val="tx1"/>
                </a:solidFill>
                <a:latin typeface="Arial" charset="0"/>
                <a:ea typeface="ＭＳ Ｐゴシック" charset="0"/>
              </a:defRPr>
            </a:lvl2pPr>
            <a:lvl3pPr eaLnBrk="0" hangingPunct="0">
              <a:defRPr sz="2200" b="1">
                <a:solidFill>
                  <a:schemeClr val="tx1"/>
                </a:solidFill>
                <a:latin typeface="Arial" charset="0"/>
                <a:ea typeface="ＭＳ Ｐゴシック" charset="0"/>
              </a:defRPr>
            </a:lvl3pPr>
            <a:lvl4pPr eaLnBrk="0" hangingPunct="0">
              <a:defRPr sz="2200" b="1">
                <a:solidFill>
                  <a:schemeClr val="tx1"/>
                </a:solidFill>
                <a:latin typeface="Arial" charset="0"/>
                <a:ea typeface="ＭＳ Ｐゴシック" charset="0"/>
              </a:defRPr>
            </a:lvl4pPr>
            <a:lvl5pPr eaLnBrk="0" hangingPunct="0">
              <a:defRPr sz="2200" b="1">
                <a:solidFill>
                  <a:schemeClr val="tx1"/>
                </a:solidFill>
                <a:latin typeface="Arial" charset="0"/>
                <a:ea typeface="ＭＳ Ｐゴシック" charset="0"/>
              </a:defRPr>
            </a:lvl5pPr>
            <a:lvl6pPr marL="422041" eaLnBrk="0" fontAlgn="base" hangingPunct="0">
              <a:spcBef>
                <a:spcPct val="0"/>
              </a:spcBef>
              <a:spcAft>
                <a:spcPct val="0"/>
              </a:spcAft>
              <a:defRPr sz="2200" b="1">
                <a:solidFill>
                  <a:schemeClr val="tx1"/>
                </a:solidFill>
                <a:latin typeface="Arial" charset="0"/>
                <a:ea typeface="ＭＳ Ｐゴシック" charset="0"/>
              </a:defRPr>
            </a:lvl6pPr>
            <a:lvl7pPr marL="844083" eaLnBrk="0" fontAlgn="base" hangingPunct="0">
              <a:spcBef>
                <a:spcPct val="0"/>
              </a:spcBef>
              <a:spcAft>
                <a:spcPct val="0"/>
              </a:spcAft>
              <a:defRPr sz="2200" b="1">
                <a:solidFill>
                  <a:schemeClr val="tx1"/>
                </a:solidFill>
                <a:latin typeface="Arial" charset="0"/>
                <a:ea typeface="ＭＳ Ｐゴシック" charset="0"/>
              </a:defRPr>
            </a:lvl7pPr>
            <a:lvl8pPr marL="1266124" eaLnBrk="0" fontAlgn="base" hangingPunct="0">
              <a:spcBef>
                <a:spcPct val="0"/>
              </a:spcBef>
              <a:spcAft>
                <a:spcPct val="0"/>
              </a:spcAft>
              <a:defRPr sz="2200" b="1">
                <a:solidFill>
                  <a:schemeClr val="tx1"/>
                </a:solidFill>
                <a:latin typeface="Arial" charset="0"/>
                <a:ea typeface="ＭＳ Ｐゴシック" charset="0"/>
              </a:defRPr>
            </a:lvl8pPr>
            <a:lvl9pPr marL="1688165" eaLnBrk="0" fontAlgn="base" hangingPunct="0">
              <a:spcBef>
                <a:spcPct val="0"/>
              </a:spcBef>
              <a:spcAft>
                <a:spcPct val="0"/>
              </a:spcAft>
              <a:defRPr sz="2200" b="1">
                <a:solidFill>
                  <a:schemeClr val="tx1"/>
                </a:solidFill>
                <a:latin typeface="Arial" charset="0"/>
                <a:ea typeface="ＭＳ Ｐゴシック" charset="0"/>
              </a:defRPr>
            </a:lvl9pPr>
          </a:lstStyle>
          <a:p>
            <a:pPr eaLnBrk="1" hangingPunct="1"/>
            <a:fld id="{56DF2012-9371-9A41-8305-842F1374403D}" type="slidenum">
              <a:rPr lang="en-AU" sz="1200" b="0"/>
              <a:pPr eaLnBrk="1" hangingPunct="1"/>
              <a:t>33</a:t>
            </a:fld>
            <a:endParaRPr lang="en-AU" sz="1200" b="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8304" eaLnBrk="0" hangingPunct="0">
              <a:defRPr sz="2200" b="1">
                <a:solidFill>
                  <a:schemeClr val="tx1"/>
                </a:solidFill>
                <a:latin typeface="Arial" charset="0"/>
                <a:ea typeface="ＭＳ Ｐゴシック" charset="0"/>
                <a:cs typeface="ＭＳ Ｐゴシック" charset="0"/>
              </a:defRPr>
            </a:lvl1pPr>
            <a:lvl2pPr marL="35014775" indent="-34592734" defTabSz="898304" eaLnBrk="0" hangingPunct="0">
              <a:defRPr sz="2200" b="1">
                <a:solidFill>
                  <a:schemeClr val="tx1"/>
                </a:solidFill>
                <a:latin typeface="Arial" charset="0"/>
                <a:ea typeface="ＭＳ Ｐゴシック" charset="0"/>
              </a:defRPr>
            </a:lvl2pPr>
            <a:lvl3pPr eaLnBrk="0" hangingPunct="0">
              <a:defRPr sz="2200" b="1">
                <a:solidFill>
                  <a:schemeClr val="tx1"/>
                </a:solidFill>
                <a:latin typeface="Arial" charset="0"/>
                <a:ea typeface="ＭＳ Ｐゴシック" charset="0"/>
              </a:defRPr>
            </a:lvl3pPr>
            <a:lvl4pPr eaLnBrk="0" hangingPunct="0">
              <a:defRPr sz="2200" b="1">
                <a:solidFill>
                  <a:schemeClr val="tx1"/>
                </a:solidFill>
                <a:latin typeface="Arial" charset="0"/>
                <a:ea typeface="ＭＳ Ｐゴシック" charset="0"/>
              </a:defRPr>
            </a:lvl4pPr>
            <a:lvl5pPr eaLnBrk="0" hangingPunct="0">
              <a:defRPr sz="2200" b="1">
                <a:solidFill>
                  <a:schemeClr val="tx1"/>
                </a:solidFill>
                <a:latin typeface="Arial" charset="0"/>
                <a:ea typeface="ＭＳ Ｐゴシック" charset="0"/>
              </a:defRPr>
            </a:lvl5pPr>
            <a:lvl6pPr marL="422041" eaLnBrk="0" fontAlgn="base" hangingPunct="0">
              <a:spcBef>
                <a:spcPct val="0"/>
              </a:spcBef>
              <a:spcAft>
                <a:spcPct val="0"/>
              </a:spcAft>
              <a:defRPr sz="2200" b="1">
                <a:solidFill>
                  <a:schemeClr val="tx1"/>
                </a:solidFill>
                <a:latin typeface="Arial" charset="0"/>
                <a:ea typeface="ＭＳ Ｐゴシック" charset="0"/>
              </a:defRPr>
            </a:lvl6pPr>
            <a:lvl7pPr marL="844083" eaLnBrk="0" fontAlgn="base" hangingPunct="0">
              <a:spcBef>
                <a:spcPct val="0"/>
              </a:spcBef>
              <a:spcAft>
                <a:spcPct val="0"/>
              </a:spcAft>
              <a:defRPr sz="2200" b="1">
                <a:solidFill>
                  <a:schemeClr val="tx1"/>
                </a:solidFill>
                <a:latin typeface="Arial" charset="0"/>
                <a:ea typeface="ＭＳ Ｐゴシック" charset="0"/>
              </a:defRPr>
            </a:lvl7pPr>
            <a:lvl8pPr marL="1266124" eaLnBrk="0" fontAlgn="base" hangingPunct="0">
              <a:spcBef>
                <a:spcPct val="0"/>
              </a:spcBef>
              <a:spcAft>
                <a:spcPct val="0"/>
              </a:spcAft>
              <a:defRPr sz="2200" b="1">
                <a:solidFill>
                  <a:schemeClr val="tx1"/>
                </a:solidFill>
                <a:latin typeface="Arial" charset="0"/>
                <a:ea typeface="ＭＳ Ｐゴシック" charset="0"/>
              </a:defRPr>
            </a:lvl8pPr>
            <a:lvl9pPr marL="1688165" eaLnBrk="0" fontAlgn="base" hangingPunct="0">
              <a:spcBef>
                <a:spcPct val="0"/>
              </a:spcBef>
              <a:spcAft>
                <a:spcPct val="0"/>
              </a:spcAft>
              <a:defRPr sz="2200" b="1">
                <a:solidFill>
                  <a:schemeClr val="tx1"/>
                </a:solidFill>
                <a:latin typeface="Arial" charset="0"/>
                <a:ea typeface="ＭＳ Ｐゴシック" charset="0"/>
              </a:defRPr>
            </a:lvl9pPr>
          </a:lstStyle>
          <a:p>
            <a:pPr eaLnBrk="1" hangingPunct="1"/>
            <a:fld id="{80A3FA32-7243-6347-8750-1CEF8D890D7B}" type="slidenum">
              <a:rPr lang="en-AU" sz="1200" b="0"/>
              <a:pPr eaLnBrk="1" hangingPunct="1"/>
              <a:t>34</a:t>
            </a:fld>
            <a:endParaRPr lang="en-AU" sz="1200" b="0"/>
          </a:p>
        </p:txBody>
      </p:sp>
      <p:sp>
        <p:nvSpPr>
          <p:cNvPr id="37891" name="Rectangle 2"/>
          <p:cNvSpPr>
            <a:spLocks noGrp="1" noRot="1" noChangeAspect="1" noChangeArrowheads="1" noTextEdit="1"/>
          </p:cNvSpPr>
          <p:nvPr>
            <p:ph type="sldImg"/>
          </p:nvPr>
        </p:nvSpPr>
        <p:spPr>
          <a:xfrm>
            <a:off x="1143000" y="685800"/>
            <a:ext cx="4572000" cy="3429000"/>
          </a:xfrm>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Stress that this is achieved via a BPMS and that it’s not </a:t>
            </a:r>
            <a:r>
              <a:rPr lang="en-AU" baseline="0" dirty="0" err="1" smtClean="0"/>
              <a:t>necessarely</a:t>
            </a:r>
            <a:r>
              <a:rPr lang="en-AU" baseline="0" dirty="0" smtClean="0"/>
              <a:t> a refinement, it’s rather an incremental transformation</a:t>
            </a:r>
            <a:endParaRPr lang="en-AU" dirty="0" smtClean="0"/>
          </a:p>
          <a:p>
            <a:endParaRPr lang="en-AU" dirty="0"/>
          </a:p>
        </p:txBody>
      </p:sp>
      <p:sp>
        <p:nvSpPr>
          <p:cNvPr id="4" name="Slide Number Placeholder 3"/>
          <p:cNvSpPr>
            <a:spLocks noGrp="1"/>
          </p:cNvSpPr>
          <p:nvPr>
            <p:ph type="sldNum" sz="quarter" idx="10"/>
          </p:nvPr>
        </p:nvSpPr>
        <p:spPr/>
        <p:txBody>
          <a:bodyPr/>
          <a:lstStyle/>
          <a:p>
            <a:fld id="{3EFB995F-C0D9-45CF-A71E-A78BDF776551}" type="slidenum">
              <a:rPr lang="en-AU" smtClean="0"/>
              <a:t>3</a:t>
            </a:fld>
            <a:endParaRPr lang="en-AU"/>
          </a:p>
        </p:txBody>
      </p:sp>
    </p:spTree>
    <p:extLst>
      <p:ext uri="{BB962C8B-B14F-4D97-AF65-F5344CB8AC3E}">
        <p14:creationId xmlns:p14="http://schemas.microsoft.com/office/powerpoint/2010/main" val="1590674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for</a:t>
            </a:r>
            <a:r>
              <a:rPr lang="en-US" baseline="0" dirty="0" smtClean="0"/>
              <a:t> MD: as previous, what is the origin of this image?</a:t>
            </a:r>
            <a:br>
              <a:rPr lang="en-US" baseline="0" dirty="0" smtClean="0"/>
            </a:br>
            <a:r>
              <a:rPr lang="en-US" baseline="0" dirty="0" smtClean="0">
                <a:ea typeface="ＭＳ Ｐゴシック" charset="0"/>
                <a:cs typeface="ＭＳ Ｐゴシック" charset="0"/>
              </a:rPr>
              <a:t>Copyright notes: pending advice from MD (LR)</a:t>
            </a:r>
            <a:endParaRPr lang="en-US" dirty="0" smtClean="0">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98238323-1D61-4497-8AA5-9353D35CA7F0}" type="slidenum">
              <a:rPr lang="en-AU" smtClean="0"/>
              <a:t>35</a:t>
            </a:fld>
            <a:endParaRPr lang="en-AU"/>
          </a:p>
        </p:txBody>
      </p:sp>
    </p:spTree>
    <p:extLst>
      <p:ext uri="{BB962C8B-B14F-4D97-AF65-F5344CB8AC3E}">
        <p14:creationId xmlns:p14="http://schemas.microsoft.com/office/powerpoint/2010/main" val="1909718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Conceptual </a:t>
            </a:r>
            <a:r>
              <a:rPr lang="en-AU" dirty="0" err="1" smtClean="0"/>
              <a:t>vs</a:t>
            </a:r>
            <a:r>
              <a:rPr lang="en-AU" dirty="0" smtClean="0"/>
              <a:t> to-be-executed and executable</a:t>
            </a:r>
          </a:p>
          <a:p>
            <a:endParaRPr lang="en-AU" dirty="0" smtClean="0"/>
          </a:p>
          <a:p>
            <a:r>
              <a:rPr lang="en-AU" dirty="0" smtClean="0"/>
              <a:t>Add</a:t>
            </a:r>
            <a:r>
              <a:rPr lang="en-AU" baseline="0" dirty="0" smtClean="0"/>
              <a:t> “to-be-executed model” as a bridge between the conceptual and executable process model</a:t>
            </a:r>
            <a:endParaRPr lang="en-AU" dirty="0"/>
          </a:p>
        </p:txBody>
      </p:sp>
      <p:sp>
        <p:nvSpPr>
          <p:cNvPr id="4" name="Slide Number Placeholder 3"/>
          <p:cNvSpPr>
            <a:spLocks noGrp="1"/>
          </p:cNvSpPr>
          <p:nvPr>
            <p:ph type="sldNum" sz="quarter" idx="10"/>
          </p:nvPr>
        </p:nvSpPr>
        <p:spPr/>
        <p:txBody>
          <a:bodyPr/>
          <a:lstStyle/>
          <a:p>
            <a:fld id="{7510AF98-2A13-456E-A1F8-513671122D60}"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Let’s see how we can</a:t>
            </a:r>
            <a:r>
              <a:rPr lang="en-AU" baseline="0" dirty="0" smtClean="0"/>
              <a:t> achieve that. We propose a five-step method whereby we incrementally transform the conceptual process model in order to obtain an executable counterpart of this. First, we [read steps]. At the end of step 4 we obtain the “to-be-executed” model, which in final step gets finally transformed into the fully executable process model, by specifying execution properties. </a:t>
            </a:r>
          </a:p>
          <a:p>
            <a:endParaRPr lang="en-AU" baseline="0" dirty="0" smtClean="0"/>
          </a:p>
          <a:p>
            <a:r>
              <a:rPr lang="en-AU" baseline="0" dirty="0" smtClean="0"/>
              <a:t>This method is inspired from teaching material of Remco Dijkman.</a:t>
            </a:r>
          </a:p>
          <a:p>
            <a:endParaRPr lang="en-AU" baseline="0" dirty="0" smtClean="0"/>
          </a:p>
          <a:p>
            <a:r>
              <a:rPr lang="en-AU" baseline="0" dirty="0" smtClean="0"/>
              <a:t>Outline: we will cover the first four steps, until we obtain the to-be-executed pm in Part I of this tutorial. After the break, in Part II, we will cover the “last mile”.</a:t>
            </a:r>
            <a:endParaRPr lang="en-AU" dirty="0"/>
          </a:p>
        </p:txBody>
      </p:sp>
      <p:sp>
        <p:nvSpPr>
          <p:cNvPr id="4" name="Slide Number Placeholder 3"/>
          <p:cNvSpPr>
            <a:spLocks noGrp="1"/>
          </p:cNvSpPr>
          <p:nvPr>
            <p:ph type="sldNum" sz="quarter" idx="10"/>
          </p:nvPr>
        </p:nvSpPr>
        <p:spPr/>
        <p:txBody>
          <a:bodyPr/>
          <a:lstStyle/>
          <a:p>
            <a:fld id="{3EFB995F-C0D9-45CF-A71E-A78BDF776551}" type="slidenum">
              <a:rPr lang="en-AU" smtClean="0"/>
              <a:t>5</a:t>
            </a:fld>
            <a:endParaRPr lang="en-AU"/>
          </a:p>
        </p:txBody>
      </p:sp>
    </p:spTree>
    <p:extLst>
      <p:ext uri="{BB962C8B-B14F-4D97-AF65-F5344CB8AC3E}">
        <p14:creationId xmlns:p14="http://schemas.microsoft.com/office/powerpoint/2010/main" val="3786003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EFB995F-C0D9-45CF-A71E-A78BDF776551}" type="slidenum">
              <a:rPr lang="en-AU" smtClean="0"/>
              <a:t>6</a:t>
            </a:fld>
            <a:endParaRPr lang="en-AU"/>
          </a:p>
        </p:txBody>
      </p:sp>
    </p:spTree>
    <p:extLst>
      <p:ext uri="{BB962C8B-B14F-4D97-AF65-F5344CB8AC3E}">
        <p14:creationId xmlns:p14="http://schemas.microsoft.com/office/powerpoint/2010/main" val="1234552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3EFB995F-C0D9-45CF-A71E-A78BDF776551}" type="slidenum">
              <a:rPr lang="en-AU" smtClean="0"/>
              <a:t>7</a:t>
            </a:fld>
            <a:endParaRPr lang="en-AU"/>
          </a:p>
        </p:txBody>
      </p:sp>
    </p:spTree>
    <p:extLst>
      <p:ext uri="{BB962C8B-B14F-4D97-AF65-F5344CB8AC3E}">
        <p14:creationId xmlns:p14="http://schemas.microsoft.com/office/powerpoint/2010/main" val="1234552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We have to be honest about that. Not all processes can be automated. So we need to start by… </a:t>
            </a:r>
          </a:p>
          <a:p>
            <a:r>
              <a:rPr lang="en-AU" dirty="0" smtClean="0"/>
              <a:t>We can distinguish between automated tasks, i.e. those tasks that can executed by an external application or internally to the BPMS,</a:t>
            </a:r>
            <a:r>
              <a:rPr lang="en-AU" baseline="0" dirty="0" smtClean="0"/>
              <a:t> for example checking the stock availability through an ERP system or retrieving a document from a DMS, user tasks, those tasks where process participants need </a:t>
            </a:r>
            <a:r>
              <a:rPr lang="en-AU" b="1" baseline="0" dirty="0" smtClean="0"/>
              <a:t>to provide input to the process, typically via the use of web forms</a:t>
            </a:r>
            <a:r>
              <a:rPr lang="en-AU" baseline="0" dirty="0" smtClean="0"/>
              <a:t>, and finally manual tasks, those which are entirely manual, such as retrieving a product from the warehouse</a:t>
            </a:r>
          </a:p>
          <a:p>
            <a:endParaRPr lang="en-AU" baseline="0" dirty="0" smtClean="0"/>
          </a:p>
        </p:txBody>
      </p:sp>
      <p:sp>
        <p:nvSpPr>
          <p:cNvPr id="4" name="Slide Number Placeholder 3"/>
          <p:cNvSpPr>
            <a:spLocks noGrp="1"/>
          </p:cNvSpPr>
          <p:nvPr>
            <p:ph type="sldNum" sz="quarter" idx="10"/>
          </p:nvPr>
        </p:nvSpPr>
        <p:spPr/>
        <p:txBody>
          <a:bodyPr/>
          <a:lstStyle/>
          <a:p>
            <a:fld id="{3EFB995F-C0D9-45CF-A71E-A78BDF776551}" type="slidenum">
              <a:rPr lang="en-AU" smtClean="0"/>
              <a:t>8</a:t>
            </a:fld>
            <a:endParaRPr lang="en-AU"/>
          </a:p>
        </p:txBody>
      </p:sp>
    </p:spTree>
    <p:extLst>
      <p:ext uri="{BB962C8B-B14F-4D97-AF65-F5344CB8AC3E}">
        <p14:creationId xmlns:p14="http://schemas.microsoft.com/office/powerpoint/2010/main" val="1234552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sz="2000" dirty="0" smtClean="0"/>
              <a:t>Identify automated, manual and user tasks:</a:t>
            </a:r>
          </a:p>
          <a:p>
            <a:pPr>
              <a:buFont typeface="Arial" pitchFamily="34" charset="0"/>
              <a:buChar char="•"/>
            </a:pPr>
            <a:r>
              <a:rPr lang="en-US" sz="2000" dirty="0" smtClean="0"/>
              <a:t>Manual tasks are marked with a hand icon</a:t>
            </a:r>
          </a:p>
          <a:p>
            <a:pPr>
              <a:buFont typeface="Arial" pitchFamily="34" charset="0"/>
              <a:buChar char="•"/>
            </a:pPr>
            <a:r>
              <a:rPr lang="en-US" sz="2000" dirty="0" smtClean="0"/>
              <a:t>User tasks are marked with a user icon (scheduled in </a:t>
            </a:r>
            <a:r>
              <a:rPr lang="en-US" sz="2000" dirty="0" err="1" smtClean="0"/>
              <a:t>worklist</a:t>
            </a:r>
            <a:r>
              <a:rPr lang="en-US" sz="2000" dirty="0" smtClean="0"/>
              <a:t>) </a:t>
            </a:r>
          </a:p>
          <a:p>
            <a:pPr>
              <a:buFont typeface="Arial" pitchFamily="34" charset="0"/>
              <a:buChar char="•"/>
            </a:pPr>
            <a:r>
              <a:rPr lang="en-US" sz="2000" dirty="0" smtClean="0"/>
              <a:t>Automated tasks are subtyped in BPMN:</a:t>
            </a:r>
          </a:p>
          <a:p>
            <a:pPr lvl="1">
              <a:buFont typeface="Arial" pitchFamily="34" charset="0"/>
              <a:buChar char="•"/>
            </a:pPr>
            <a:r>
              <a:rPr lang="en-US" sz="1800" dirty="0" smtClean="0"/>
              <a:t>script (script marker), if the task executes some code (the script) internally to the BPMS. This task can be used when the functionality is simple and does not require access to an external application</a:t>
            </a:r>
          </a:p>
          <a:p>
            <a:pPr lvl="1">
              <a:buFont typeface="Arial" pitchFamily="34" charset="0"/>
              <a:buChar char="•"/>
            </a:pPr>
            <a:r>
              <a:rPr lang="en-US" sz="1800" dirty="0" smtClean="0"/>
              <a:t>service (wheels marker), if the task is executed by an external application, which exposes its functionality via a service interface</a:t>
            </a:r>
          </a:p>
          <a:p>
            <a:pPr lvl="1">
              <a:buFont typeface="Arial" pitchFamily="34" charset="0"/>
              <a:buChar char="•"/>
            </a:pPr>
            <a:r>
              <a:rPr lang="en-US" sz="1800" dirty="0" smtClean="0"/>
              <a:t>send (filled envelope marker), if the task sends a message to an external service</a:t>
            </a:r>
          </a:p>
          <a:p>
            <a:pPr lvl="1">
              <a:buFont typeface="Arial" pitchFamily="34" charset="0"/>
              <a:buChar char="•"/>
            </a:pPr>
            <a:r>
              <a:rPr lang="en-US" sz="1800" dirty="0" smtClean="0"/>
              <a:t>receive (empty envelope marker), if the task waits for a message from an external service</a:t>
            </a:r>
            <a:endParaRPr lang="de-AT" sz="1800" dirty="0" smtClean="0"/>
          </a:p>
          <a:p>
            <a:endParaRPr lang="en-AU" dirty="0"/>
          </a:p>
        </p:txBody>
      </p:sp>
      <p:sp>
        <p:nvSpPr>
          <p:cNvPr id="4" name="Slide Number Placeholder 3"/>
          <p:cNvSpPr>
            <a:spLocks noGrp="1"/>
          </p:cNvSpPr>
          <p:nvPr>
            <p:ph type="sldNum" sz="quarter" idx="10"/>
          </p:nvPr>
        </p:nvSpPr>
        <p:spPr/>
        <p:txBody>
          <a:bodyPr/>
          <a:lstStyle/>
          <a:p>
            <a:fld id="{3EFB995F-C0D9-45CF-A71E-A78BDF776551}" type="slidenum">
              <a:rPr lang="en-AU" smtClean="0"/>
              <a:t>9</a:t>
            </a:fld>
            <a:endParaRPr lang="en-AU"/>
          </a:p>
        </p:txBody>
      </p:sp>
    </p:spTree>
    <p:extLst>
      <p:ext uri="{BB962C8B-B14F-4D97-AF65-F5344CB8AC3E}">
        <p14:creationId xmlns:p14="http://schemas.microsoft.com/office/powerpoint/2010/main" val="1662038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sphere1.png"/>
          <p:cNvPicPr>
            <a:picLocks noChangeAspect="1"/>
          </p:cNvPicPr>
          <p:nvPr/>
        </p:nvPicPr>
        <p:blipFill>
          <a:blip r:embed="rId2" cstate="print">
            <a:duotone>
              <a:prstClr val="black"/>
              <a:schemeClr val="accent2">
                <a:lumMod val="75000"/>
                <a:tint val="45000"/>
                <a:satMod val="400000"/>
              </a:schemeClr>
            </a:duotone>
          </a:blip>
          <a:stretch>
            <a:fillRect/>
          </a:stretch>
        </p:blipFill>
        <p:spPr>
          <a:xfrm>
            <a:off x="6850374" y="0"/>
            <a:ext cx="2293626" cy="6858000"/>
          </a:xfrm>
          <a:prstGeom prst="rect">
            <a:avLst/>
          </a:prstGeom>
        </p:spPr>
      </p:pic>
      <p:sp>
        <p:nvSpPr>
          <p:cNvPr id="3" name="Subtitle 2"/>
          <p:cNvSpPr>
            <a:spLocks noGrp="1"/>
          </p:cNvSpPr>
          <p:nvPr>
            <p:ph type="subTitle" idx="1"/>
          </p:nvPr>
        </p:nvSpPr>
        <p:spPr>
          <a:xfrm>
            <a:off x="2438400" y="3581400"/>
            <a:ext cx="3962400" cy="2133600"/>
          </a:xfrm>
        </p:spPr>
        <p:txBody>
          <a:bodyPr anchor="t">
            <a:normAutofit/>
          </a:bodyPr>
          <a:lstStyle>
            <a:lvl1pPr marL="0" indent="0" algn="r">
              <a:buNone/>
              <a:defRPr sz="1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6" name="Title 15"/>
          <p:cNvSpPr>
            <a:spLocks noGrp="1"/>
          </p:cNvSpPr>
          <p:nvPr>
            <p:ph type="title"/>
          </p:nvPr>
        </p:nvSpPr>
        <p:spPr>
          <a:xfrm>
            <a:off x="2438400" y="1447800"/>
            <a:ext cx="3962400" cy="2133600"/>
          </a:xfrm>
        </p:spPr>
        <p:txBody>
          <a:bodyPr anchor="b"/>
          <a:lstStyle/>
          <a:p>
            <a:r>
              <a:rPr lang="en-US" smtClean="0"/>
              <a:t>Click to edit Master title style</a:t>
            </a:r>
            <a:endParaRPr lang="en-US" dirty="0"/>
          </a:p>
        </p:txBody>
      </p:sp>
      <p:sp>
        <p:nvSpPr>
          <p:cNvPr id="13" name="Date Placeholder 12"/>
          <p:cNvSpPr>
            <a:spLocks noGrp="1"/>
          </p:cNvSpPr>
          <p:nvPr>
            <p:ph type="dt" sz="half" idx="10"/>
          </p:nvPr>
        </p:nvSpPr>
        <p:spPr>
          <a:xfrm>
            <a:off x="3582988" y="6426201"/>
            <a:ext cx="2819399" cy="126999"/>
          </a:xfrm>
        </p:spPr>
        <p:txBody>
          <a:bodyPr/>
          <a:lstStyle/>
          <a:p>
            <a:fld id="{2BC67A52-7419-4FA8-9DFA-EF36036C9D68}" type="datetimeFigureOut">
              <a:rPr lang="en-AU" smtClean="0"/>
              <a:t>4/4/16</a:t>
            </a:fld>
            <a:endParaRPr lang="en-AU"/>
          </a:p>
        </p:txBody>
      </p:sp>
      <p:sp>
        <p:nvSpPr>
          <p:cNvPr id="14" name="Slide Number Placeholder 13"/>
          <p:cNvSpPr>
            <a:spLocks noGrp="1"/>
          </p:cNvSpPr>
          <p:nvPr>
            <p:ph type="sldNum" sz="quarter" idx="11"/>
          </p:nvPr>
        </p:nvSpPr>
        <p:spPr>
          <a:xfrm>
            <a:off x="6414976" y="6400800"/>
            <a:ext cx="457200" cy="152400"/>
          </a:xfrm>
        </p:spPr>
        <p:txBody>
          <a:bodyPr/>
          <a:lstStyle>
            <a:lvl1pPr algn="r">
              <a:defRPr/>
            </a:lvl1pPr>
          </a:lstStyle>
          <a:p>
            <a:fld id="{F06E539D-8AB8-485C-BFEF-50E8D5427D32}" type="slidenum">
              <a:rPr lang="en-AU" smtClean="0"/>
              <a:t>‹#›</a:t>
            </a:fld>
            <a:endParaRPr lang="en-AU"/>
          </a:p>
        </p:txBody>
      </p:sp>
      <p:sp>
        <p:nvSpPr>
          <p:cNvPr id="15" name="Footer Placeholder 14"/>
          <p:cNvSpPr>
            <a:spLocks noGrp="1"/>
          </p:cNvSpPr>
          <p:nvPr>
            <p:ph type="ftr" sz="quarter" idx="12"/>
          </p:nvPr>
        </p:nvSpPr>
        <p:spPr>
          <a:xfrm>
            <a:off x="3581400" y="6296248"/>
            <a:ext cx="2820987" cy="152400"/>
          </a:xfrm>
        </p:spPr>
        <p:txBody>
          <a:bodyPr/>
          <a:lstStyle/>
          <a:p>
            <a:endParaRPr lang="en-AU"/>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Date Placeholder 12"/>
          <p:cNvSpPr>
            <a:spLocks noGrp="1"/>
          </p:cNvSpPr>
          <p:nvPr>
            <p:ph type="dt" sz="half" idx="10"/>
          </p:nvPr>
        </p:nvSpPr>
        <p:spPr/>
        <p:txBody>
          <a:bodyPr/>
          <a:lstStyle/>
          <a:p>
            <a:fld id="{2BC67A52-7419-4FA8-9DFA-EF36036C9D68}" type="datetimeFigureOut">
              <a:rPr lang="en-AU" smtClean="0"/>
              <a:t>4/4/16</a:t>
            </a:fld>
            <a:endParaRPr lang="en-AU"/>
          </a:p>
        </p:txBody>
      </p:sp>
      <p:sp>
        <p:nvSpPr>
          <p:cNvPr id="14" name="Slide Number Placeholder 13"/>
          <p:cNvSpPr>
            <a:spLocks noGrp="1"/>
          </p:cNvSpPr>
          <p:nvPr>
            <p:ph type="sldNum" sz="quarter" idx="11"/>
          </p:nvPr>
        </p:nvSpPr>
        <p:spPr/>
        <p:txBody>
          <a:bodyPr/>
          <a:lstStyle/>
          <a:p>
            <a:fld id="{F06E539D-8AB8-485C-BFEF-50E8D5427D32}" type="slidenum">
              <a:rPr lang="en-AU" smtClean="0"/>
              <a:t>‹#›</a:t>
            </a:fld>
            <a:endParaRPr lang="en-AU"/>
          </a:p>
        </p:txBody>
      </p:sp>
      <p:sp>
        <p:nvSpPr>
          <p:cNvPr id="15" name="Footer Placeholder 14"/>
          <p:cNvSpPr>
            <a:spLocks noGrp="1"/>
          </p:cNvSpPr>
          <p:nvPr>
            <p:ph type="ftr" sz="quarter" idx="12"/>
          </p:nvPr>
        </p:nvSpPr>
        <p:spPr/>
        <p:txBody>
          <a:bodyPr/>
          <a:lstStyle/>
          <a:p>
            <a:endParaRPr lang="en-AU"/>
          </a:p>
        </p:txBody>
      </p:sp>
    </p:spTree>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Date Placeholder 12"/>
          <p:cNvSpPr>
            <a:spLocks noGrp="1"/>
          </p:cNvSpPr>
          <p:nvPr>
            <p:ph type="dt" sz="half" idx="10"/>
          </p:nvPr>
        </p:nvSpPr>
        <p:spPr/>
        <p:txBody>
          <a:bodyPr/>
          <a:lstStyle/>
          <a:p>
            <a:fld id="{2BC67A52-7419-4FA8-9DFA-EF36036C9D68}" type="datetimeFigureOut">
              <a:rPr lang="en-AU" smtClean="0"/>
              <a:t>4/4/16</a:t>
            </a:fld>
            <a:endParaRPr lang="en-AU"/>
          </a:p>
        </p:txBody>
      </p:sp>
      <p:sp>
        <p:nvSpPr>
          <p:cNvPr id="14" name="Slide Number Placeholder 13"/>
          <p:cNvSpPr>
            <a:spLocks noGrp="1"/>
          </p:cNvSpPr>
          <p:nvPr>
            <p:ph type="sldNum" sz="quarter" idx="11"/>
          </p:nvPr>
        </p:nvSpPr>
        <p:spPr/>
        <p:txBody>
          <a:bodyPr/>
          <a:lstStyle/>
          <a:p>
            <a:fld id="{F06E539D-8AB8-485C-BFEF-50E8D5427D32}" type="slidenum">
              <a:rPr lang="en-AU" smtClean="0"/>
              <a:t>‹#›</a:t>
            </a:fld>
            <a:endParaRPr lang="en-AU"/>
          </a:p>
        </p:txBody>
      </p:sp>
      <p:sp>
        <p:nvSpPr>
          <p:cNvPr id="15" name="Footer Placeholder 14"/>
          <p:cNvSpPr>
            <a:spLocks noGrp="1"/>
          </p:cNvSpPr>
          <p:nvPr>
            <p:ph type="ftr" sz="quarter" idx="12"/>
          </p:nvPr>
        </p:nvSpPr>
        <p:spPr/>
        <p:txBody>
          <a:bodyPr/>
          <a:lstStyle/>
          <a:p>
            <a:endParaRPr lang="en-AU"/>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340768"/>
            <a:ext cx="8136904" cy="4824536"/>
          </a:xfrm>
        </p:spPr>
        <p:txBody>
          <a:bodyPr anchor="t">
            <a:normAutofit/>
          </a:bodyPr>
          <a:lstStyle>
            <a:lvl1pPr marL="182880" indent="-182880" algn="l">
              <a:buFont typeface="Arial" pitchFamily="34" charset="0"/>
              <a:buChar char="•"/>
              <a:defRPr sz="2400">
                <a:solidFill>
                  <a:schemeClr val="tx1">
                    <a:lumMod val="75000"/>
                    <a:lumOff val="25000"/>
                  </a:schemeClr>
                </a:solidFill>
              </a:defRPr>
            </a:lvl1pPr>
            <a:lvl2pPr marL="411480" indent="-182880" algn="l">
              <a:buFont typeface="Arial" pitchFamily="34" charset="0"/>
              <a:buChar char="•"/>
              <a:defRPr sz="1800">
                <a:solidFill>
                  <a:schemeClr val="tx1">
                    <a:lumMod val="75000"/>
                    <a:lumOff val="25000"/>
                  </a:schemeClr>
                </a:solidFill>
              </a:defRPr>
            </a:lvl2pPr>
            <a:lvl3pPr marL="594360" indent="-182880" algn="l">
              <a:buFont typeface="Arial" pitchFamily="34" charset="0"/>
              <a:buChar char="•"/>
              <a:defRPr sz="1800">
                <a:solidFill>
                  <a:schemeClr val="tx1">
                    <a:lumMod val="75000"/>
                    <a:lumOff val="25000"/>
                  </a:schemeClr>
                </a:solidFill>
              </a:defRPr>
            </a:lvl3pPr>
            <a:lvl4pPr marL="777240" indent="-182880" algn="l">
              <a:buFont typeface="Arial" pitchFamily="34" charset="0"/>
              <a:buChar char="•"/>
              <a:defRPr sz="1800">
                <a:solidFill>
                  <a:schemeClr val="tx1">
                    <a:lumMod val="75000"/>
                    <a:lumOff val="25000"/>
                  </a:schemeClr>
                </a:solidFill>
              </a:defRPr>
            </a:lvl4pPr>
            <a:lvl5pPr marL="960120" indent="-182880" algn="l">
              <a:buFont typeface="Arial" pitchFamily="34" charset="0"/>
              <a:buChar char="•"/>
              <a:defRPr sz="1800">
                <a:solidFill>
                  <a:schemeClr val="tx1">
                    <a:lumMod val="75000"/>
                    <a:lumOff val="25000"/>
                  </a:schemeClr>
                </a:solidFill>
              </a:defRPr>
            </a:lvl5pPr>
            <a:lvl6pPr>
              <a:defRPr/>
            </a:lvl6pPr>
            <a:lvl7pPr>
              <a:defRPr/>
            </a:lvl7pPr>
            <a:lvl8pPr>
              <a:defRPr/>
            </a:lvl8pPr>
            <a:lvl9pP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itle 15"/>
          <p:cNvSpPr>
            <a:spLocks noGrp="1"/>
          </p:cNvSpPr>
          <p:nvPr>
            <p:ph type="title"/>
          </p:nvPr>
        </p:nvSpPr>
        <p:spPr>
          <a:xfrm>
            <a:off x="467544" y="260648"/>
            <a:ext cx="8064896" cy="792088"/>
          </a:xfrm>
        </p:spPr>
        <p:txBody>
          <a:bodyPr>
            <a:normAutofit/>
          </a:bodyPr>
          <a:lstStyle>
            <a:lvl1pPr algn="l">
              <a:defRPr sz="3200">
                <a:solidFill>
                  <a:srgbClr val="C00000"/>
                </a:solidFill>
              </a:defRPr>
            </a:lvl1pPr>
          </a:lstStyle>
          <a:p>
            <a:r>
              <a:rPr lang="en-US" dirty="0" smtClean="0"/>
              <a:t>Click to edit Master title style</a:t>
            </a:r>
            <a:endParaRPr lang="en-US" dirty="0"/>
          </a:p>
        </p:txBody>
      </p:sp>
      <p:sp>
        <p:nvSpPr>
          <p:cNvPr id="10" name="Date Placeholder 9"/>
          <p:cNvSpPr>
            <a:spLocks noGrp="1"/>
          </p:cNvSpPr>
          <p:nvPr>
            <p:ph type="dt" sz="half" idx="10"/>
          </p:nvPr>
        </p:nvSpPr>
        <p:spPr/>
        <p:txBody>
          <a:bodyPr/>
          <a:lstStyle/>
          <a:p>
            <a:fld id="{2BC67A52-7419-4FA8-9DFA-EF36036C9D68}" type="datetimeFigureOut">
              <a:rPr lang="en-AU" smtClean="0"/>
              <a:t>4/4/16</a:t>
            </a:fld>
            <a:endParaRPr lang="en-AU"/>
          </a:p>
        </p:txBody>
      </p:sp>
      <p:sp>
        <p:nvSpPr>
          <p:cNvPr id="11" name="Slide Number Placeholder 10"/>
          <p:cNvSpPr>
            <a:spLocks noGrp="1"/>
          </p:cNvSpPr>
          <p:nvPr>
            <p:ph type="sldNum" sz="quarter" idx="11"/>
          </p:nvPr>
        </p:nvSpPr>
        <p:spPr/>
        <p:txBody>
          <a:bodyPr/>
          <a:lstStyle/>
          <a:p>
            <a:fld id="{F06E539D-8AB8-485C-BFEF-50E8D5427D32}" type="slidenum">
              <a:rPr lang="en-AU" smtClean="0"/>
              <a:t>‹#›</a:t>
            </a:fld>
            <a:endParaRPr lang="en-AU"/>
          </a:p>
        </p:txBody>
      </p:sp>
      <p:sp>
        <p:nvSpPr>
          <p:cNvPr id="12" name="Footer Placeholder 11"/>
          <p:cNvSpPr>
            <a:spLocks noGrp="1"/>
          </p:cNvSpPr>
          <p:nvPr>
            <p:ph type="ftr" sz="quarter" idx="12"/>
          </p:nvPr>
        </p:nvSpPr>
        <p:spPr/>
        <p:txBody>
          <a:bodyPr/>
          <a:lstStyle/>
          <a:p>
            <a:endParaRPr lang="en-AU"/>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descr="sphere1.png"/>
          <p:cNvPicPr>
            <a:picLocks noChangeAspect="1"/>
          </p:cNvPicPr>
          <p:nvPr/>
        </p:nvPicPr>
        <p:blipFill>
          <a:blip r:embed="rId2" cstate="print"/>
          <a:stretch>
            <a:fillRect/>
          </a:stretch>
        </p:blipFill>
        <p:spPr>
          <a:xfrm>
            <a:off x="6858000" y="0"/>
            <a:ext cx="2293626" cy="6858000"/>
          </a:xfrm>
          <a:prstGeom prst="rect">
            <a:avLst/>
          </a:prstGeom>
        </p:spPr>
      </p:pic>
      <p:sp>
        <p:nvSpPr>
          <p:cNvPr id="12" name="Date Placeholder 11"/>
          <p:cNvSpPr>
            <a:spLocks noGrp="1"/>
          </p:cNvSpPr>
          <p:nvPr>
            <p:ph type="dt" sz="half" idx="10"/>
          </p:nvPr>
        </p:nvSpPr>
        <p:spPr>
          <a:xfrm>
            <a:off x="839788" y="6426201"/>
            <a:ext cx="2819399" cy="126999"/>
          </a:xfrm>
        </p:spPr>
        <p:txBody>
          <a:bodyPr/>
          <a:lstStyle/>
          <a:p>
            <a:fld id="{2BC67A52-7419-4FA8-9DFA-EF36036C9D68}" type="datetimeFigureOut">
              <a:rPr lang="en-AU" smtClean="0"/>
              <a:t>4/4/16</a:t>
            </a:fld>
            <a:endParaRPr lang="en-AU"/>
          </a:p>
        </p:txBody>
      </p:sp>
      <p:sp>
        <p:nvSpPr>
          <p:cNvPr id="13" name="Slide Number Placeholder 12"/>
          <p:cNvSpPr>
            <a:spLocks noGrp="1"/>
          </p:cNvSpPr>
          <p:nvPr>
            <p:ph type="sldNum" sz="quarter" idx="11"/>
          </p:nvPr>
        </p:nvSpPr>
        <p:spPr>
          <a:xfrm>
            <a:off x="4116388" y="6400800"/>
            <a:ext cx="533400" cy="152400"/>
          </a:xfrm>
        </p:spPr>
        <p:txBody>
          <a:bodyPr/>
          <a:lstStyle/>
          <a:p>
            <a:fld id="{F06E539D-8AB8-485C-BFEF-50E8D5427D32}" type="slidenum">
              <a:rPr lang="en-AU" smtClean="0"/>
              <a:t>‹#›</a:t>
            </a:fld>
            <a:endParaRPr lang="en-AU"/>
          </a:p>
        </p:txBody>
      </p:sp>
      <p:sp>
        <p:nvSpPr>
          <p:cNvPr id="14" name="Footer Placeholder 13"/>
          <p:cNvSpPr>
            <a:spLocks noGrp="1"/>
          </p:cNvSpPr>
          <p:nvPr>
            <p:ph type="ftr" sz="quarter" idx="12"/>
          </p:nvPr>
        </p:nvSpPr>
        <p:spPr>
          <a:xfrm>
            <a:off x="838200" y="6296248"/>
            <a:ext cx="2820987" cy="152400"/>
          </a:xfrm>
        </p:spPr>
        <p:txBody>
          <a:bodyPr/>
          <a:lstStyle/>
          <a:p>
            <a:endParaRPr lang="en-AU"/>
          </a:p>
        </p:txBody>
      </p:sp>
      <p:sp>
        <p:nvSpPr>
          <p:cNvPr id="15" name="Title 14"/>
          <p:cNvSpPr>
            <a:spLocks noGrp="1"/>
          </p:cNvSpPr>
          <p:nvPr>
            <p:ph type="title"/>
          </p:nvPr>
        </p:nvSpPr>
        <p:spPr>
          <a:xfrm>
            <a:off x="457200" y="1828800"/>
            <a:ext cx="3200400" cy="1752600"/>
          </a:xfrm>
        </p:spPr>
        <p:txBody>
          <a:bodyPr anchor="b"/>
          <a:lstStyle/>
          <a:p>
            <a:r>
              <a:rPr lang="en-US" smtClean="0"/>
              <a:t>Click to edit Master title style</a:t>
            </a:r>
            <a:endParaRPr lang="en-US"/>
          </a:p>
        </p:txBody>
      </p:sp>
      <p:sp>
        <p:nvSpPr>
          <p:cNvPr id="3" name="Text Placeholder 2"/>
          <p:cNvSpPr>
            <a:spLocks noGrp="1"/>
          </p:cNvSpPr>
          <p:nvPr>
            <p:ph type="body" sz="quarter" idx="13"/>
          </p:nvPr>
        </p:nvSpPr>
        <p:spPr>
          <a:xfrm>
            <a:off x="457200" y="3578224"/>
            <a:ext cx="3200645" cy="1459767"/>
          </a:xfrm>
        </p:spPr>
        <p:txBody>
          <a:bodyPr anchor="t">
            <a:normAutofit/>
          </a:bodyPr>
          <a:lstStyle>
            <a:lvl1pPr marL="0" indent="0" algn="r" defTabSz="914400" rtl="0" eaLnBrk="1" latinLnBrk="0" hangingPunct="1">
              <a:spcBef>
                <a:spcPct val="20000"/>
              </a:spcBef>
              <a:buClr>
                <a:schemeClr val="tx1">
                  <a:lumMod val="50000"/>
                  <a:lumOff val="50000"/>
                </a:schemeClr>
              </a:buClr>
              <a:buFont typeface="Wingdings" pitchFamily="2" charset="2"/>
              <a:buNone/>
              <a:defRPr lang="en-US" sz="1400" kern="1200" dirty="0" smtClean="0">
                <a:solidFill>
                  <a:schemeClr val="tx2"/>
                </a:solidFill>
                <a:latin typeface="+mn-lt"/>
                <a:ea typeface="+mn-ea"/>
                <a:cs typeface="+mn-cs"/>
              </a:defRPr>
            </a:lvl1pPr>
          </a:lstStyle>
          <a:p>
            <a:pPr lvl="0"/>
            <a:r>
              <a:rPr lang="en-US" smtClean="0"/>
              <a:t>Click to edit Master text styles</a:t>
            </a:r>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3429000"/>
            <a:ext cx="3124200" cy="26670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7200" y="457200"/>
            <a:ext cx="3124200" cy="2667000"/>
          </a:xfrm>
        </p:spPr>
        <p:txBody>
          <a:bodyPr>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4876800" y="457200"/>
            <a:ext cx="2819400" cy="5714999"/>
          </a:xfrm>
        </p:spPr>
        <p:txBody>
          <a:bodyPr/>
          <a:lstStyle/>
          <a:p>
            <a:r>
              <a:rPr lang="en-US" smtClean="0"/>
              <a:t>Click to edit Master title style</a:t>
            </a:r>
            <a:endParaRPr lang="en-US"/>
          </a:p>
        </p:txBody>
      </p:sp>
      <p:sp>
        <p:nvSpPr>
          <p:cNvPr id="9" name="Date Placeholder 8"/>
          <p:cNvSpPr>
            <a:spLocks noGrp="1"/>
          </p:cNvSpPr>
          <p:nvPr>
            <p:ph type="dt" sz="half" idx="10"/>
          </p:nvPr>
        </p:nvSpPr>
        <p:spPr/>
        <p:txBody>
          <a:bodyPr/>
          <a:lstStyle/>
          <a:p>
            <a:fld id="{2BC67A52-7419-4FA8-9DFA-EF36036C9D68}" type="datetimeFigureOut">
              <a:rPr lang="en-AU" smtClean="0"/>
              <a:t>4/4/16</a:t>
            </a:fld>
            <a:endParaRPr lang="en-AU"/>
          </a:p>
        </p:txBody>
      </p:sp>
      <p:sp>
        <p:nvSpPr>
          <p:cNvPr id="13" name="Slide Number Placeholder 12"/>
          <p:cNvSpPr>
            <a:spLocks noGrp="1"/>
          </p:cNvSpPr>
          <p:nvPr>
            <p:ph type="sldNum" sz="quarter" idx="11"/>
          </p:nvPr>
        </p:nvSpPr>
        <p:spPr/>
        <p:txBody>
          <a:bodyPr/>
          <a:lstStyle/>
          <a:p>
            <a:fld id="{F06E539D-8AB8-485C-BFEF-50E8D5427D32}" type="slidenum">
              <a:rPr lang="en-AU" smtClean="0"/>
              <a:t>‹#›</a:t>
            </a:fld>
            <a:endParaRPr lang="en-AU"/>
          </a:p>
        </p:txBody>
      </p:sp>
      <p:sp>
        <p:nvSpPr>
          <p:cNvPr id="14" name="Footer Placeholder 13"/>
          <p:cNvSpPr>
            <a:spLocks noGrp="1"/>
          </p:cNvSpPr>
          <p:nvPr>
            <p:ph type="ftr" sz="quarter" idx="12"/>
          </p:nvPr>
        </p:nvSpPr>
        <p:spPr/>
        <p:txBody>
          <a:bodyPr/>
          <a:lstStyle/>
          <a:p>
            <a:endParaRPr lang="en-AU"/>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275238"/>
            <a:ext cx="3581400" cy="41116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675288"/>
            <a:ext cx="3581400" cy="2525112"/>
          </a:xfrm>
        </p:spPr>
        <p:txBody>
          <a:bodyPr anchor="t">
            <a:normAutofit/>
          </a:bodyPr>
          <a:lstStyle>
            <a:lvl1pPr marL="228600" indent="-182880">
              <a:defRPr sz="1400"/>
            </a:lvl1pPr>
            <a:lvl2pPr>
              <a:defRPr sz="1400"/>
            </a:lvl2pPr>
            <a:lvl3pPr>
              <a:defRPr sz="1400"/>
            </a:lvl3pPr>
            <a:lvl4pPr>
              <a:defRPr sz="1400" baseline="0"/>
            </a:lvl4pPr>
            <a:lvl5pPr>
              <a:buFont typeface="Wingdings" pitchFamily="2" charset="2"/>
              <a:buChar char="§"/>
              <a:defRPr sz="1400"/>
            </a:lvl5pPr>
            <a:lvl6pPr>
              <a:buFont typeface="Wingdings" pitchFamily="2" charset="2"/>
              <a:buChar cha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457199" y="3429000"/>
            <a:ext cx="3581400" cy="411162"/>
          </a:xfrm>
        </p:spPr>
        <p:txBody>
          <a:bodyPr anchor="b">
            <a:noAutofit/>
          </a:bodyPr>
          <a:lstStyle>
            <a:lvl1pPr marL="0" indent="0" algn="ctr">
              <a:buNone/>
              <a:defRPr sz="1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7199" y="3840162"/>
            <a:ext cx="3581400" cy="2515198"/>
          </a:xfrm>
        </p:spPr>
        <p:txBody>
          <a:bodyPr anchor="t">
            <a:normAutofit/>
          </a:bodyPr>
          <a:lstStyle>
            <a:lvl1pPr marL="228600" indent="-182880">
              <a:defRPr sz="1400"/>
            </a:lvl1pPr>
            <a:lvl2pPr>
              <a:defRPr sz="14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
          <p:cNvSpPr>
            <a:spLocks noGrp="1"/>
          </p:cNvSpPr>
          <p:nvPr>
            <p:ph type="title"/>
          </p:nvPr>
        </p:nvSpPr>
        <p:spPr>
          <a:xfrm>
            <a:off x="4876800" y="457200"/>
            <a:ext cx="2819400" cy="5714999"/>
          </a:xfrm>
        </p:spPr>
        <p:txBody>
          <a:bodyPr/>
          <a:lstStyle/>
          <a:p>
            <a:r>
              <a:rPr lang="en-US" smtClean="0"/>
              <a:t>Click to edit Master title style</a:t>
            </a:r>
            <a:endParaRPr lang="en-US"/>
          </a:p>
        </p:txBody>
      </p:sp>
      <p:sp>
        <p:nvSpPr>
          <p:cNvPr id="12" name="Date Placeholder 11"/>
          <p:cNvSpPr>
            <a:spLocks noGrp="1"/>
          </p:cNvSpPr>
          <p:nvPr>
            <p:ph type="dt" sz="half" idx="10"/>
          </p:nvPr>
        </p:nvSpPr>
        <p:spPr/>
        <p:txBody>
          <a:bodyPr/>
          <a:lstStyle/>
          <a:p>
            <a:fld id="{2BC67A52-7419-4FA8-9DFA-EF36036C9D68}" type="datetimeFigureOut">
              <a:rPr lang="en-AU" smtClean="0"/>
              <a:t>4/4/16</a:t>
            </a:fld>
            <a:endParaRPr lang="en-AU"/>
          </a:p>
        </p:txBody>
      </p:sp>
      <p:sp>
        <p:nvSpPr>
          <p:cNvPr id="14" name="Slide Number Placeholder 13"/>
          <p:cNvSpPr>
            <a:spLocks noGrp="1"/>
          </p:cNvSpPr>
          <p:nvPr>
            <p:ph type="sldNum" sz="quarter" idx="11"/>
          </p:nvPr>
        </p:nvSpPr>
        <p:spPr/>
        <p:txBody>
          <a:bodyPr/>
          <a:lstStyle/>
          <a:p>
            <a:fld id="{F06E539D-8AB8-485C-BFEF-50E8D5427D32}" type="slidenum">
              <a:rPr lang="en-AU" smtClean="0"/>
              <a:t>‹#›</a:t>
            </a:fld>
            <a:endParaRPr lang="en-AU"/>
          </a:p>
        </p:txBody>
      </p:sp>
      <p:sp>
        <p:nvSpPr>
          <p:cNvPr id="16" name="Footer Placeholder 15"/>
          <p:cNvSpPr>
            <a:spLocks noGrp="1"/>
          </p:cNvSpPr>
          <p:nvPr>
            <p:ph type="ftr" sz="quarter" idx="12"/>
          </p:nvPr>
        </p:nvSpPr>
        <p:spPr/>
        <p:txBody>
          <a:bodyPr/>
          <a:lstStyle/>
          <a:p>
            <a:endParaRPr lang="en-AU"/>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33800" y="457200"/>
            <a:ext cx="3962400" cy="5715000"/>
          </a:xfrm>
        </p:spPr>
        <p:txBody>
          <a:bodyPr/>
          <a:lstStyle/>
          <a:p>
            <a:r>
              <a:rPr lang="en-US" smtClean="0"/>
              <a:t>Click to edit Master title style</a:t>
            </a:r>
            <a:endParaRPr lang="en-US" dirty="0"/>
          </a:p>
        </p:txBody>
      </p:sp>
      <p:sp>
        <p:nvSpPr>
          <p:cNvPr id="9" name="Date Placeholder 8"/>
          <p:cNvSpPr>
            <a:spLocks noGrp="1"/>
          </p:cNvSpPr>
          <p:nvPr>
            <p:ph type="dt" sz="half" idx="10"/>
          </p:nvPr>
        </p:nvSpPr>
        <p:spPr/>
        <p:txBody>
          <a:bodyPr/>
          <a:lstStyle/>
          <a:p>
            <a:fld id="{2BC67A52-7419-4FA8-9DFA-EF36036C9D68}" type="datetimeFigureOut">
              <a:rPr lang="en-AU" smtClean="0"/>
              <a:t>4/4/16</a:t>
            </a:fld>
            <a:endParaRPr lang="en-AU"/>
          </a:p>
        </p:txBody>
      </p:sp>
      <p:sp>
        <p:nvSpPr>
          <p:cNvPr id="10" name="Slide Number Placeholder 9"/>
          <p:cNvSpPr>
            <a:spLocks noGrp="1"/>
          </p:cNvSpPr>
          <p:nvPr>
            <p:ph type="sldNum" sz="quarter" idx="11"/>
          </p:nvPr>
        </p:nvSpPr>
        <p:spPr/>
        <p:txBody>
          <a:bodyPr/>
          <a:lstStyle/>
          <a:p>
            <a:fld id="{F06E539D-8AB8-485C-BFEF-50E8D5427D32}" type="slidenum">
              <a:rPr lang="en-AU" smtClean="0"/>
              <a:t>‹#›</a:t>
            </a:fld>
            <a:endParaRPr lang="en-AU"/>
          </a:p>
        </p:txBody>
      </p:sp>
      <p:sp>
        <p:nvSpPr>
          <p:cNvPr id="11" name="Footer Placeholder 10"/>
          <p:cNvSpPr>
            <a:spLocks noGrp="1"/>
          </p:cNvSpPr>
          <p:nvPr>
            <p:ph type="ftr" sz="quarter" idx="12"/>
          </p:nvPr>
        </p:nvSpPr>
        <p:spPr/>
        <p:txBody>
          <a:bodyPr/>
          <a:lstStyle/>
          <a:p>
            <a:endParaRPr lang="en-AU"/>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p>
            <a:fld id="{2BC67A52-7419-4FA8-9DFA-EF36036C9D68}" type="datetimeFigureOut">
              <a:rPr lang="en-AU" smtClean="0"/>
              <a:t>4/4/16</a:t>
            </a:fld>
            <a:endParaRPr lang="en-AU"/>
          </a:p>
        </p:txBody>
      </p:sp>
      <p:sp>
        <p:nvSpPr>
          <p:cNvPr id="9" name="Slide Number Placeholder 8"/>
          <p:cNvSpPr>
            <a:spLocks noGrp="1"/>
          </p:cNvSpPr>
          <p:nvPr>
            <p:ph type="sldNum" sz="quarter" idx="11"/>
          </p:nvPr>
        </p:nvSpPr>
        <p:spPr/>
        <p:txBody>
          <a:bodyPr/>
          <a:lstStyle/>
          <a:p>
            <a:fld id="{F06E539D-8AB8-485C-BFEF-50E8D5427D32}" type="slidenum">
              <a:rPr lang="en-AU" smtClean="0"/>
              <a:t>‹#›</a:t>
            </a:fld>
            <a:endParaRPr lang="en-AU"/>
          </a:p>
        </p:txBody>
      </p:sp>
      <p:sp>
        <p:nvSpPr>
          <p:cNvPr id="10" name="Footer Placeholder 9"/>
          <p:cNvSpPr>
            <a:spLocks noGrp="1"/>
          </p:cNvSpPr>
          <p:nvPr>
            <p:ph type="ftr" sz="quarter" idx="12"/>
          </p:nvPr>
        </p:nvSpPr>
        <p:spPr/>
        <p:txBody>
          <a:bodyPr/>
          <a:lstStyle/>
          <a:p>
            <a:endParaRPr lang="en-AU"/>
          </a:p>
        </p:txBody>
      </p:sp>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81600" y="1676400"/>
            <a:ext cx="2514600" cy="1874837"/>
          </a:xfrm>
        </p:spPr>
        <p:txBody>
          <a:bodyPr anchor="b">
            <a:normAutofit/>
          </a:bodyPr>
          <a:lstStyle>
            <a:lvl1pPr algn="r">
              <a:defRPr sz="2000" b="0">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304800" y="1676400"/>
            <a:ext cx="4700016" cy="3505200"/>
          </a:xfrm>
        </p:spPr>
        <p:txBody>
          <a:bodyPr>
            <a:normAutofit/>
          </a:bodyPr>
          <a:lstStyle>
            <a:lvl1pPr marL="228600" indent="-182880">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4" name="Text Placeholder 3"/>
          <p:cNvSpPr>
            <a:spLocks noGrp="1"/>
          </p:cNvSpPr>
          <p:nvPr>
            <p:ph type="body" sz="half" idx="2"/>
          </p:nvPr>
        </p:nvSpPr>
        <p:spPr>
          <a:xfrm>
            <a:off x="5486400" y="3552372"/>
            <a:ext cx="2209800" cy="1629228"/>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5" name="Date Placeholder 14"/>
          <p:cNvSpPr>
            <a:spLocks noGrp="1"/>
          </p:cNvSpPr>
          <p:nvPr>
            <p:ph type="dt" sz="half" idx="10"/>
          </p:nvPr>
        </p:nvSpPr>
        <p:spPr/>
        <p:txBody>
          <a:bodyPr/>
          <a:lstStyle/>
          <a:p>
            <a:fld id="{2BC67A52-7419-4FA8-9DFA-EF36036C9D68}" type="datetimeFigureOut">
              <a:rPr lang="en-AU" smtClean="0"/>
              <a:t>4/4/16</a:t>
            </a:fld>
            <a:endParaRPr lang="en-AU"/>
          </a:p>
        </p:txBody>
      </p:sp>
      <p:sp>
        <p:nvSpPr>
          <p:cNvPr id="16" name="Slide Number Placeholder 15"/>
          <p:cNvSpPr>
            <a:spLocks noGrp="1"/>
          </p:cNvSpPr>
          <p:nvPr>
            <p:ph type="sldNum" sz="quarter" idx="11"/>
          </p:nvPr>
        </p:nvSpPr>
        <p:spPr/>
        <p:txBody>
          <a:bodyPr/>
          <a:lstStyle/>
          <a:p>
            <a:fld id="{F06E539D-8AB8-485C-BFEF-50E8D5427D32}" type="slidenum">
              <a:rPr lang="en-AU" smtClean="0"/>
              <a:t>‹#›</a:t>
            </a:fld>
            <a:endParaRPr lang="en-AU"/>
          </a:p>
        </p:txBody>
      </p:sp>
      <p:sp>
        <p:nvSpPr>
          <p:cNvPr id="17" name="Footer Placeholder 16"/>
          <p:cNvSpPr>
            <a:spLocks noGrp="1"/>
          </p:cNvSpPr>
          <p:nvPr>
            <p:ph type="ftr" sz="quarter" idx="12"/>
          </p:nvPr>
        </p:nvSpPr>
        <p:spPr/>
        <p:txBody>
          <a:bodyPr/>
          <a:lstStyle/>
          <a:p>
            <a:endParaRPr lang="en-AU"/>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04800" y="1676400"/>
            <a:ext cx="4696967" cy="3505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11" name="Title 1"/>
          <p:cNvSpPr>
            <a:spLocks noGrp="1"/>
          </p:cNvSpPr>
          <p:nvPr>
            <p:ph type="title"/>
          </p:nvPr>
        </p:nvSpPr>
        <p:spPr>
          <a:xfrm>
            <a:off x="5181600" y="1676400"/>
            <a:ext cx="2514600" cy="1875972"/>
          </a:xfrm>
        </p:spPr>
        <p:txBody>
          <a:bodyPr anchor="b">
            <a:normAutofit/>
          </a:bodyPr>
          <a:lstStyle>
            <a:lvl1pPr algn="r">
              <a:defRPr sz="2000" b="0">
                <a:effectLst/>
              </a:defRPr>
            </a:lvl1pPr>
          </a:lstStyle>
          <a:p>
            <a:r>
              <a:rPr lang="en-US" smtClean="0"/>
              <a:t>Click to edit Master title style</a:t>
            </a:r>
            <a:endParaRPr lang="en-US" dirty="0"/>
          </a:p>
        </p:txBody>
      </p:sp>
      <p:sp>
        <p:nvSpPr>
          <p:cNvPr id="12" name="Text Placeholder 3"/>
          <p:cNvSpPr>
            <a:spLocks noGrp="1"/>
          </p:cNvSpPr>
          <p:nvPr>
            <p:ph type="body" sz="half" idx="2"/>
          </p:nvPr>
        </p:nvSpPr>
        <p:spPr>
          <a:xfrm>
            <a:off x="5486400" y="3552372"/>
            <a:ext cx="2209800" cy="1629228"/>
          </a:xfrm>
        </p:spPr>
        <p:txBody>
          <a:bodyPr anchor="t">
            <a:normAutofit/>
          </a:bodyPr>
          <a:lstStyle>
            <a:lvl1pPr marL="0" indent="0" algn="r">
              <a:buNone/>
              <a:defRPr sz="12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6" name="Date Placeholder 15"/>
          <p:cNvSpPr>
            <a:spLocks noGrp="1"/>
          </p:cNvSpPr>
          <p:nvPr>
            <p:ph type="dt" sz="half" idx="10"/>
          </p:nvPr>
        </p:nvSpPr>
        <p:spPr/>
        <p:txBody>
          <a:bodyPr/>
          <a:lstStyle/>
          <a:p>
            <a:fld id="{2BC67A52-7419-4FA8-9DFA-EF36036C9D68}" type="datetimeFigureOut">
              <a:rPr lang="en-AU" smtClean="0"/>
              <a:t>4/4/16</a:t>
            </a:fld>
            <a:endParaRPr lang="en-AU"/>
          </a:p>
        </p:txBody>
      </p:sp>
      <p:sp>
        <p:nvSpPr>
          <p:cNvPr id="17" name="Slide Number Placeholder 16"/>
          <p:cNvSpPr>
            <a:spLocks noGrp="1"/>
          </p:cNvSpPr>
          <p:nvPr>
            <p:ph type="sldNum" sz="quarter" idx="11"/>
          </p:nvPr>
        </p:nvSpPr>
        <p:spPr/>
        <p:txBody>
          <a:bodyPr/>
          <a:lstStyle/>
          <a:p>
            <a:fld id="{F06E539D-8AB8-485C-BFEF-50E8D5427D32}" type="slidenum">
              <a:rPr lang="en-AU" smtClean="0"/>
              <a:t>‹#›</a:t>
            </a:fld>
            <a:endParaRPr lang="en-AU"/>
          </a:p>
        </p:txBody>
      </p:sp>
      <p:sp>
        <p:nvSpPr>
          <p:cNvPr id="18" name="Footer Placeholder 17"/>
          <p:cNvSpPr>
            <a:spLocks noGrp="1"/>
          </p:cNvSpPr>
          <p:nvPr>
            <p:ph type="ftr" sz="quarter" idx="12"/>
          </p:nvPr>
        </p:nvSpPr>
        <p:spPr/>
        <p:txBody>
          <a:bodyPr/>
          <a:lstStyle/>
          <a:p>
            <a:endParaRPr lang="en-AU"/>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sphere2.png"/>
          <p:cNvPicPr>
            <a:picLocks noChangeAspect="1"/>
          </p:cNvPicPr>
          <p:nvPr/>
        </p:nvPicPr>
        <p:blipFill>
          <a:blip r:embed="rId13" cstate="print"/>
          <a:stretch>
            <a:fillRect/>
          </a:stretch>
        </p:blipFill>
        <p:spPr>
          <a:xfrm>
            <a:off x="8823693" y="0"/>
            <a:ext cx="320307" cy="6858000"/>
          </a:xfrm>
          <a:prstGeom prst="rect">
            <a:avLst/>
          </a:prstGeom>
        </p:spPr>
      </p:pic>
      <p:sp>
        <p:nvSpPr>
          <p:cNvPr id="2" name="Title Placeholder 1"/>
          <p:cNvSpPr>
            <a:spLocks noGrp="1"/>
          </p:cNvSpPr>
          <p:nvPr>
            <p:ph type="title"/>
          </p:nvPr>
        </p:nvSpPr>
        <p:spPr>
          <a:xfrm>
            <a:off x="4876800" y="457200"/>
            <a:ext cx="2819400" cy="571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457200"/>
            <a:ext cx="3657600" cy="571499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7"/>
          <p:cNvSpPr>
            <a:spLocks noGrp="1"/>
          </p:cNvSpPr>
          <p:nvPr>
            <p:ph type="sldNum" sz="quarter" idx="4"/>
          </p:nvPr>
        </p:nvSpPr>
        <p:spPr>
          <a:xfrm>
            <a:off x="7772400" y="6400800"/>
            <a:ext cx="533400" cy="152400"/>
          </a:xfrm>
          <a:prstGeom prst="rect">
            <a:avLst/>
          </a:prstGeom>
        </p:spPr>
        <p:txBody>
          <a:bodyPr vert="horz" lIns="91440" tIns="45720" rIns="91440" bIns="45720" rtlCol="0" anchor="ctr"/>
          <a:lstStyle>
            <a:lvl1pPr algn="ctr">
              <a:defRPr sz="1050">
                <a:solidFill>
                  <a:schemeClr val="tx1">
                    <a:lumMod val="50000"/>
                    <a:lumOff val="50000"/>
                  </a:schemeClr>
                </a:solidFill>
              </a:defRPr>
            </a:lvl1pPr>
          </a:lstStyle>
          <a:p>
            <a:fld id="{F06E539D-8AB8-485C-BFEF-50E8D5427D32}" type="slidenum">
              <a:rPr lang="en-AU" smtClean="0"/>
              <a:t>‹#›</a:t>
            </a:fld>
            <a:endParaRPr lang="en-AU"/>
          </a:p>
        </p:txBody>
      </p:sp>
      <p:sp>
        <p:nvSpPr>
          <p:cNvPr id="9" name="Date Placeholder 8"/>
          <p:cNvSpPr>
            <a:spLocks noGrp="1"/>
          </p:cNvSpPr>
          <p:nvPr>
            <p:ph type="dt" sz="half" idx="2"/>
          </p:nvPr>
        </p:nvSpPr>
        <p:spPr>
          <a:xfrm>
            <a:off x="4876801" y="6426201"/>
            <a:ext cx="2819399" cy="126999"/>
          </a:xfrm>
          <a:prstGeom prst="rect">
            <a:avLst/>
          </a:prstGeom>
        </p:spPr>
        <p:txBody>
          <a:bodyPr vert="horz" lIns="91440" tIns="45720" rIns="91440" bIns="45720" rtlCol="0" anchor="ctr"/>
          <a:lstStyle>
            <a:lvl1pPr algn="r">
              <a:defRPr sz="1050">
                <a:solidFill>
                  <a:schemeClr val="tx1">
                    <a:lumMod val="50000"/>
                    <a:lumOff val="50000"/>
                  </a:schemeClr>
                </a:solidFill>
              </a:defRPr>
            </a:lvl1pPr>
          </a:lstStyle>
          <a:p>
            <a:fld id="{2BC67A52-7419-4FA8-9DFA-EF36036C9D68}" type="datetimeFigureOut">
              <a:rPr lang="en-AU" smtClean="0"/>
              <a:t>4/4/16</a:t>
            </a:fld>
            <a:endParaRPr lang="en-AU"/>
          </a:p>
        </p:txBody>
      </p:sp>
      <p:sp>
        <p:nvSpPr>
          <p:cNvPr id="10" name="Footer Placeholder 9"/>
          <p:cNvSpPr>
            <a:spLocks noGrp="1"/>
          </p:cNvSpPr>
          <p:nvPr>
            <p:ph type="ftr" sz="quarter" idx="3"/>
          </p:nvPr>
        </p:nvSpPr>
        <p:spPr>
          <a:xfrm>
            <a:off x="4875213" y="6296248"/>
            <a:ext cx="2820987" cy="152400"/>
          </a:xfrm>
          <a:prstGeom prst="rect">
            <a:avLst/>
          </a:prstGeom>
        </p:spPr>
        <p:txBody>
          <a:bodyPr vert="horz" lIns="91440" tIns="45720" rIns="91440" bIns="45720" rtlCol="0" anchor="b"/>
          <a:lstStyle>
            <a:lvl1pPr algn="r">
              <a:defRPr sz="1050">
                <a:solidFill>
                  <a:schemeClr val="tx1"/>
                </a:solidFill>
              </a:defRPr>
            </a:lvl1pPr>
          </a:lstStyle>
          <a:p>
            <a:endParaRPr lang="en-AU"/>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iming>
    <p:tnLst>
      <p:par>
        <p:cTn xmlns:p14="http://schemas.microsoft.com/office/powerpoint/2010/main" id="1" dur="indefinite" restart="never" nodeType="tmRoot"/>
      </p:par>
    </p:tnLst>
  </p:timing>
  <p:txStyles>
    <p:title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p:titleStyle>
    <p:bodyStyle>
      <a:lvl1pPr marL="182880" indent="-182880" algn="l" defTabSz="914400" rtl="0" eaLnBrk="1" latinLnBrk="0" hangingPunct="1">
        <a:spcBef>
          <a:spcPct val="20000"/>
        </a:spcBef>
        <a:buClr>
          <a:schemeClr val="tx1">
            <a:lumMod val="50000"/>
            <a:lumOff val="50000"/>
          </a:schemeClr>
        </a:buClr>
        <a:buFont typeface="Wingdings" pitchFamily="2" charset="2"/>
        <a:buChar char="§"/>
        <a:defRPr sz="1800" kern="1200">
          <a:solidFill>
            <a:schemeClr val="tx1">
              <a:lumMod val="85000"/>
            </a:schemeClr>
          </a:solidFill>
          <a:latin typeface="+mn-lt"/>
          <a:ea typeface="+mn-ea"/>
          <a:cs typeface="+mn-cs"/>
        </a:defRPr>
      </a:lvl1pPr>
      <a:lvl2pPr marL="41148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2pPr>
      <a:lvl3pPr marL="59436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3pPr>
      <a:lvl4pPr marL="77724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4pPr>
      <a:lvl5pPr marL="960120" indent="-182880" algn="l" defTabSz="914400" rtl="0" eaLnBrk="1" latinLnBrk="0" hangingPunct="1">
        <a:spcBef>
          <a:spcPct val="20000"/>
        </a:spcBef>
        <a:buClr>
          <a:schemeClr val="tx1">
            <a:lumMod val="50000"/>
            <a:lumOff val="50000"/>
          </a:schemeClr>
        </a:buClr>
        <a:buFont typeface="Wingdings" pitchFamily="2" charset="2"/>
        <a:buChar char="§"/>
        <a:defRPr sz="1400" kern="1200">
          <a:solidFill>
            <a:schemeClr val="tx1">
              <a:lumMod val="85000"/>
            </a:schemeClr>
          </a:solidFill>
          <a:latin typeface="+mn-lt"/>
          <a:ea typeface="+mn-ea"/>
          <a:cs typeface="+mn-cs"/>
        </a:defRPr>
      </a:lvl5pPr>
      <a:lvl6pPr marL="114300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6pPr>
      <a:lvl7pPr marL="132588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7pPr>
      <a:lvl8pPr marL="150876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8pPr>
      <a:lvl9pPr marL="1691640" indent="-182880" algn="l" defTabSz="914400" rtl="0" eaLnBrk="1" latinLnBrk="0" hangingPunct="1">
        <a:spcBef>
          <a:spcPts val="288"/>
        </a:spcBef>
        <a:buClr>
          <a:schemeClr val="tx1">
            <a:lumMod val="50000"/>
            <a:lumOff val="50000"/>
          </a:schemeClr>
        </a:buClr>
        <a:buFont typeface="Wingdings" pitchFamily="2" charset="2"/>
        <a:buChar char="§"/>
        <a:defRPr sz="14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rlon.dumas@ut.ee" TargetMode="External"/><Relationship Id="rId4"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33.jpeg"/><Relationship Id="rId6" Type="http://schemas.openxmlformats.org/officeDocument/2006/relationships/image" Target="../media/image34.png"/><Relationship Id="rId7" Type="http://schemas.microsoft.com/office/2007/relationships/hdphoto" Target="../media/hdphoto1.wdp"/><Relationship Id="rId8" Type="http://schemas.openxmlformats.org/officeDocument/2006/relationships/image" Target="../media/image35.png"/><Relationship Id="rId9" Type="http://schemas.microsoft.com/office/2007/relationships/hdphoto" Target="../media/hdphoto2.wdp"/><Relationship Id="rId10" Type="http://schemas.openxmlformats.org/officeDocument/2006/relationships/image" Target="../media/image36.png"/><Relationship Id="rId11"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jpe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5" Type="http://schemas.openxmlformats.org/officeDocument/2006/relationships/image" Target="../media/image57.png"/><Relationship Id="rId16" Type="http://schemas.openxmlformats.org/officeDocument/2006/relationships/image" Target="../media/image58.png"/><Relationship Id="rId17"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jpeg"/><Relationship Id="rId6" Type="http://schemas.openxmlformats.org/officeDocument/2006/relationships/image" Target="../media/image69.jpeg"/><Relationship Id="rId7" Type="http://schemas.openxmlformats.org/officeDocument/2006/relationships/image" Target="../media/image70.png"/><Relationship Id="rId8"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9" Type="http://schemas.openxmlformats.org/officeDocument/2006/relationships/image" Target="../media/image6.emf"/><Relationship Id="rId20" Type="http://schemas.openxmlformats.org/officeDocument/2006/relationships/image" Target="../media/image13.jpeg"/><Relationship Id="rId21" Type="http://schemas.openxmlformats.org/officeDocument/2006/relationships/image" Target="../media/image14.jpeg"/><Relationship Id="rId22" Type="http://schemas.openxmlformats.org/officeDocument/2006/relationships/image" Target="../media/image15.png"/><Relationship Id="rId23" Type="http://schemas.openxmlformats.org/officeDocument/2006/relationships/image" Target="../media/image16.jpeg"/><Relationship Id="rId10" Type="http://schemas.openxmlformats.org/officeDocument/2006/relationships/oleObject" Target="../embeddings/oleObject4.bin"/><Relationship Id="rId11" Type="http://schemas.openxmlformats.org/officeDocument/2006/relationships/image" Target="../media/image7.emf"/><Relationship Id="rId12" Type="http://schemas.openxmlformats.org/officeDocument/2006/relationships/oleObject" Target="../embeddings/oleObject5.bin"/><Relationship Id="rId13" Type="http://schemas.openxmlformats.org/officeDocument/2006/relationships/image" Target="../media/image8.emf"/><Relationship Id="rId14" Type="http://schemas.openxmlformats.org/officeDocument/2006/relationships/oleObject" Target="../embeddings/oleObject6.bin"/><Relationship Id="rId15" Type="http://schemas.openxmlformats.org/officeDocument/2006/relationships/image" Target="../media/image9.emf"/><Relationship Id="rId16" Type="http://schemas.openxmlformats.org/officeDocument/2006/relationships/oleObject" Target="../embeddings/oleObject7.bin"/><Relationship Id="rId17" Type="http://schemas.openxmlformats.org/officeDocument/2006/relationships/image" Target="../media/image10.emf"/><Relationship Id="rId18" Type="http://schemas.openxmlformats.org/officeDocument/2006/relationships/image" Target="../media/image11.jpeg"/><Relationship Id="rId19" Type="http://schemas.openxmlformats.org/officeDocument/2006/relationships/image" Target="../media/image12.jpeg"/><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2.xml"/><Relationship Id="rId4" Type="http://schemas.openxmlformats.org/officeDocument/2006/relationships/oleObject" Target="../embeddings/oleObject1.bin"/><Relationship Id="rId5" Type="http://schemas.openxmlformats.org/officeDocument/2006/relationships/image" Target="../media/image4.emf"/><Relationship Id="rId6" Type="http://schemas.openxmlformats.org/officeDocument/2006/relationships/oleObject" Target="../embeddings/oleObject2.bin"/><Relationship Id="rId7" Type="http://schemas.openxmlformats.org/officeDocument/2006/relationships/image" Target="../media/image5.emf"/><Relationship Id="rId8" Type="http://schemas.openxmlformats.org/officeDocument/2006/relationships/oleObject" Target="../embeddings/oleObject3.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eg"/><Relationship Id="rId5"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5.pn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3.xml.rels><?xml version="1.0" encoding="UTF-8" standalone="yes"?>
<Relationships xmlns="http://schemas.openxmlformats.org/package/2006/relationships"><Relationship Id="rId11" Type="http://schemas.openxmlformats.org/officeDocument/2006/relationships/image" Target="../media/image19.emf"/><Relationship Id="rId12" Type="http://schemas.openxmlformats.org/officeDocument/2006/relationships/oleObject" Target="../embeddings/oleObject11.bin"/><Relationship Id="rId13" Type="http://schemas.openxmlformats.org/officeDocument/2006/relationships/image" Target="../media/image20.emf"/><Relationship Id="rId14" Type="http://schemas.openxmlformats.org/officeDocument/2006/relationships/image" Target="../media/image21.png"/><Relationship Id="rId15" Type="http://schemas.openxmlformats.org/officeDocument/2006/relationships/image" Target="../media/image22.jpeg"/><Relationship Id="rId16" Type="http://schemas.openxmlformats.org/officeDocument/2006/relationships/image" Target="../media/image23.jpeg"/><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notesSlide" Target="../notesSlides/notesSlide3.xml"/><Relationship Id="rId4" Type="http://schemas.openxmlformats.org/officeDocument/2006/relationships/oleObject" Target="../embeddings/oleObject8.bin"/><Relationship Id="rId5" Type="http://schemas.openxmlformats.org/officeDocument/2006/relationships/image" Target="../media/image17.emf"/><Relationship Id="rId6" Type="http://schemas.openxmlformats.org/officeDocument/2006/relationships/oleObject" Target="../embeddings/oleObject9.bin"/><Relationship Id="rId7" Type="http://schemas.openxmlformats.org/officeDocument/2006/relationships/image" Target="../media/image18.emf"/><Relationship Id="rId8" Type="http://schemas.openxmlformats.org/officeDocument/2006/relationships/image" Target="../media/image12.jpeg"/><Relationship Id="rId9" Type="http://schemas.openxmlformats.org/officeDocument/2006/relationships/image" Target="../media/image16.jpeg"/><Relationship Id="rId10" Type="http://schemas.openxmlformats.org/officeDocument/2006/relationships/oleObject" Target="../embeddings/oleObject10.bin"/></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2.jpe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oleObject" Target="../embeddings/oleObject12.bin"/><Relationship Id="rId5" Type="http://schemas.openxmlformats.org/officeDocument/2006/relationships/image" Target="../media/image83.emf"/><Relationship Id="rId6" Type="http://schemas.openxmlformats.org/officeDocument/2006/relationships/oleObject" Target="../embeddings/oleObject13.bin"/><Relationship Id="rId7" Type="http://schemas.openxmlformats.org/officeDocument/2006/relationships/image" Target="../media/image84.emf"/><Relationship Id="rId8" Type="http://schemas.openxmlformats.org/officeDocument/2006/relationships/oleObject" Target="../embeddings/oleObject14.bin"/><Relationship Id="rId9" Type="http://schemas.openxmlformats.org/officeDocument/2006/relationships/image" Target="../media/image85.emf"/><Relationship Id="rId10" Type="http://schemas.openxmlformats.org/officeDocument/2006/relationships/image" Target="../media/image86.png"/><Relationship Id="rId11" Type="http://schemas.openxmlformats.org/officeDocument/2006/relationships/image" Target="../media/image87.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12.jpe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eg"/><Relationship Id="rId5"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1586" y="1844824"/>
            <a:ext cx="6460654" cy="1752600"/>
          </a:xfrm>
        </p:spPr>
        <p:txBody>
          <a:bodyPr/>
          <a:lstStyle/>
          <a:p>
            <a:pPr algn="l"/>
            <a:r>
              <a:rPr lang="en-AU" dirty="0" smtClean="0"/>
              <a:t>Marlon Dumas</a:t>
            </a:r>
            <a:endParaRPr lang="en-AU" dirty="0"/>
          </a:p>
        </p:txBody>
      </p:sp>
      <p:sp>
        <p:nvSpPr>
          <p:cNvPr id="2" name="Content Placeholder 1"/>
          <p:cNvSpPr>
            <a:spLocks noGrp="1"/>
          </p:cNvSpPr>
          <p:nvPr>
            <p:ph type="body" sz="quarter" idx="13"/>
          </p:nvPr>
        </p:nvSpPr>
        <p:spPr>
          <a:xfrm>
            <a:off x="307082" y="3573016"/>
            <a:ext cx="5417046" cy="2155032"/>
          </a:xfrm>
        </p:spPr>
        <p:txBody>
          <a:bodyPr>
            <a:normAutofit/>
          </a:bodyPr>
          <a:lstStyle/>
          <a:p>
            <a:pPr algn="l"/>
            <a:r>
              <a:rPr lang="en-AU" sz="1600" dirty="0" smtClean="0"/>
              <a:t>University of Tartu</a:t>
            </a:r>
          </a:p>
          <a:p>
            <a:pPr algn="l"/>
            <a:r>
              <a:rPr lang="en-AU" sz="1600" u="sng" dirty="0" smtClean="0">
                <a:hlinkClick r:id="rId3"/>
              </a:rPr>
              <a:t>marlon.dumas@ut.ee</a:t>
            </a:r>
            <a:endParaRPr lang="en-AU" sz="1600" u="sng" dirty="0" smtClean="0"/>
          </a:p>
          <a:p>
            <a:pPr algn="l"/>
            <a:endParaRPr lang="en-AU" sz="1600" u="sng" dirty="0"/>
          </a:p>
          <a:p>
            <a:pPr algn="l"/>
            <a:endParaRPr lang="en-AU" sz="1600" u="sng" dirty="0" smtClean="0"/>
          </a:p>
          <a:p>
            <a:pPr algn="l"/>
            <a:r>
              <a:rPr lang="en-AU" sz="1600" dirty="0" smtClean="0"/>
              <a:t>Slides prepared in collaboration with Marcello La Rosa (QUT) With contributions from </a:t>
            </a:r>
            <a:r>
              <a:rPr lang="en-AU" sz="1600" dirty="0" err="1" smtClean="0"/>
              <a:t>Remco</a:t>
            </a:r>
            <a:r>
              <a:rPr lang="en-AU" sz="1600" dirty="0" smtClean="0"/>
              <a:t> </a:t>
            </a:r>
            <a:r>
              <a:rPr lang="en-AU" sz="1600" dirty="0" err="1" smtClean="0"/>
              <a:t>Dijkman</a:t>
            </a:r>
            <a:r>
              <a:rPr lang="en-AU" sz="1600" dirty="0" smtClean="0"/>
              <a:t> (TU/e)</a:t>
            </a:r>
            <a:endParaRPr lang="en-AU" sz="1600" dirty="0"/>
          </a:p>
        </p:txBody>
      </p:sp>
      <p:sp>
        <p:nvSpPr>
          <p:cNvPr id="13" name="Title 1"/>
          <p:cNvSpPr txBox="1">
            <a:spLocks/>
          </p:cNvSpPr>
          <p:nvPr/>
        </p:nvSpPr>
        <p:spPr>
          <a:xfrm>
            <a:off x="251520" y="620688"/>
            <a:ext cx="6552728" cy="1728192"/>
          </a:xfrm>
          <a:prstGeom prst="rect">
            <a:avLst/>
          </a:prstGeom>
        </p:spPr>
        <p:txBody>
          <a:bodyPr vert="horz" lIns="91440" tIns="45720" rIns="91440" bIns="45720" rtlCol="0" anchor="b">
            <a:noAutofit/>
          </a:bodyPr>
          <a:lstStyle>
            <a:lvl1pPr algn="r" defTabSz="914400" rtl="0" eaLnBrk="1" latinLnBrk="0" hangingPunct="1">
              <a:spcBef>
                <a:spcPct val="0"/>
              </a:spcBef>
              <a:buNone/>
              <a:defRPr sz="2800" kern="1200">
                <a:gradFill>
                  <a:gsLst>
                    <a:gs pos="0">
                      <a:schemeClr val="tx1">
                        <a:lumMod val="50000"/>
                      </a:schemeClr>
                    </a:gs>
                    <a:gs pos="61000">
                      <a:schemeClr val="tx1"/>
                    </a:gs>
                  </a:gsLst>
                  <a:lin ang="5400000" scaled="0"/>
                </a:gradFill>
                <a:effectLst/>
                <a:latin typeface="+mj-lt"/>
                <a:ea typeface="+mj-ea"/>
                <a:cs typeface="+mj-cs"/>
              </a:defRPr>
            </a:lvl1pPr>
          </a:lstStyle>
          <a:p>
            <a:pPr algn="l"/>
            <a:r>
              <a:rPr lang="en-AU" sz="3600" dirty="0" smtClean="0">
                <a:solidFill>
                  <a:srgbClr val="C00000"/>
                </a:solidFill>
              </a:rPr>
              <a:t>From Conceptual to Executable BPMN Process Models</a:t>
            </a:r>
          </a:p>
          <a:p>
            <a:pPr algn="l"/>
            <a:r>
              <a:rPr lang="en-AU" dirty="0" smtClean="0">
                <a:solidFill>
                  <a:srgbClr val="C00000"/>
                </a:solidFill>
              </a:rPr>
              <a:t>A Step-by-Step Method</a:t>
            </a:r>
            <a:endParaRPr lang="en-AU" sz="3600" dirty="0">
              <a:solidFill>
                <a:srgbClr val="C00000"/>
              </a:solidFill>
            </a:endParaRPr>
          </a:p>
        </p:txBody>
      </p:sp>
      <p:pic>
        <p:nvPicPr>
          <p:cNvPr id="7" name="Picture 6" descr="logo.tif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512" y="6021288"/>
            <a:ext cx="33813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423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psf\Home\Desktop\Screen Shot 2013-08-24 at 3.00.19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052736"/>
            <a:ext cx="15985776" cy="778946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AU" dirty="0" smtClean="0"/>
              <a:t>In our example… </a:t>
            </a:r>
            <a:endParaRPr lang="en-AU" dirty="0"/>
          </a:p>
        </p:txBody>
      </p:sp>
      <p:sp>
        <p:nvSpPr>
          <p:cNvPr id="11" name="Abgerundetes Rechteck 11"/>
          <p:cNvSpPr/>
          <p:nvPr/>
        </p:nvSpPr>
        <p:spPr bwMode="auto">
          <a:xfrm>
            <a:off x="1689271" y="2337157"/>
            <a:ext cx="936000" cy="666827"/>
          </a:xfrm>
          <a:prstGeom prst="roundRect">
            <a:avLst/>
          </a:prstGeom>
          <a:noFill/>
          <a:ln w="571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sp>
        <p:nvSpPr>
          <p:cNvPr id="12" name="Abgerundetes Rechteck 11"/>
          <p:cNvSpPr/>
          <p:nvPr/>
        </p:nvSpPr>
        <p:spPr bwMode="auto">
          <a:xfrm>
            <a:off x="3779912" y="2337157"/>
            <a:ext cx="936000" cy="666827"/>
          </a:xfrm>
          <a:prstGeom prst="roundRect">
            <a:avLst/>
          </a:prstGeom>
          <a:noFill/>
          <a:ln w="571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sp>
        <p:nvSpPr>
          <p:cNvPr id="13" name="Abgerundetes Rechteck 11"/>
          <p:cNvSpPr/>
          <p:nvPr/>
        </p:nvSpPr>
        <p:spPr bwMode="auto">
          <a:xfrm>
            <a:off x="7932930" y="4857437"/>
            <a:ext cx="936000" cy="666827"/>
          </a:xfrm>
          <a:prstGeom prst="roundRect">
            <a:avLst/>
          </a:prstGeom>
          <a:noFill/>
          <a:ln w="571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sp>
        <p:nvSpPr>
          <p:cNvPr id="14" name="Abgerundetes Rechteck 11"/>
          <p:cNvSpPr/>
          <p:nvPr/>
        </p:nvSpPr>
        <p:spPr bwMode="auto">
          <a:xfrm>
            <a:off x="5161549" y="3921333"/>
            <a:ext cx="1029600" cy="666827"/>
          </a:xfrm>
          <a:prstGeom prst="roundRect">
            <a:avLst/>
          </a:prstGeom>
          <a:noFill/>
          <a:ln w="571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sp>
        <p:nvSpPr>
          <p:cNvPr id="15" name="Abgerundetes Rechteck 11"/>
          <p:cNvSpPr/>
          <p:nvPr/>
        </p:nvSpPr>
        <p:spPr bwMode="auto">
          <a:xfrm>
            <a:off x="5149826" y="5733256"/>
            <a:ext cx="1029600" cy="666827"/>
          </a:xfrm>
          <a:prstGeom prst="roundRect">
            <a:avLst/>
          </a:prstGeom>
          <a:noFill/>
          <a:ln w="571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sp>
        <p:nvSpPr>
          <p:cNvPr id="16" name="Abgerundetes Rechteck 11"/>
          <p:cNvSpPr/>
          <p:nvPr/>
        </p:nvSpPr>
        <p:spPr bwMode="auto">
          <a:xfrm>
            <a:off x="2601825" y="5209140"/>
            <a:ext cx="936000" cy="733510"/>
          </a:xfrm>
          <a:prstGeom prst="roundRect">
            <a:avLst/>
          </a:prstGeom>
          <a:noFill/>
          <a:ln w="571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sp>
        <p:nvSpPr>
          <p:cNvPr id="17" name="Abgerundetes Rechteck 11"/>
          <p:cNvSpPr/>
          <p:nvPr/>
        </p:nvSpPr>
        <p:spPr bwMode="auto">
          <a:xfrm>
            <a:off x="6491100" y="3882190"/>
            <a:ext cx="936000" cy="733510"/>
          </a:xfrm>
          <a:prstGeom prst="roundRect">
            <a:avLst/>
          </a:prstGeom>
          <a:noFill/>
          <a:ln w="571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sp>
        <p:nvSpPr>
          <p:cNvPr id="18" name="Abgerundetes Rechteck 11"/>
          <p:cNvSpPr/>
          <p:nvPr/>
        </p:nvSpPr>
        <p:spPr bwMode="auto">
          <a:xfrm>
            <a:off x="6491100" y="5705836"/>
            <a:ext cx="936000" cy="733510"/>
          </a:xfrm>
          <a:prstGeom prst="roundRect">
            <a:avLst/>
          </a:prstGeom>
          <a:noFill/>
          <a:ln w="571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sp>
        <p:nvSpPr>
          <p:cNvPr id="19" name="Abgerundetes Rechteck 11"/>
          <p:cNvSpPr/>
          <p:nvPr/>
        </p:nvSpPr>
        <p:spPr bwMode="auto">
          <a:xfrm>
            <a:off x="5021478" y="5128933"/>
            <a:ext cx="850909" cy="733510"/>
          </a:xfrm>
          <a:prstGeom prst="round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sp>
        <p:nvSpPr>
          <p:cNvPr id="2" name="Rectangle 1"/>
          <p:cNvSpPr/>
          <p:nvPr/>
        </p:nvSpPr>
        <p:spPr>
          <a:xfrm>
            <a:off x="7718567" y="120703"/>
            <a:ext cx="1101905" cy="830997"/>
          </a:xfrm>
          <a:prstGeom prst="rect">
            <a:avLst/>
          </a:prstGeom>
        </p:spPr>
        <p:txBody>
          <a:bodyPr wrap="none">
            <a:spAutoFit/>
          </a:bodyPr>
          <a:lstStyle/>
          <a:p>
            <a:r>
              <a:rPr lang="de-AT" sz="1600" dirty="0" smtClean="0"/>
              <a:t>automated</a:t>
            </a:r>
          </a:p>
          <a:p>
            <a:r>
              <a:rPr lang="en-AU" sz="1600" dirty="0" smtClean="0"/>
              <a:t>user</a:t>
            </a:r>
          </a:p>
          <a:p>
            <a:r>
              <a:rPr lang="en-AU" sz="1600" dirty="0" smtClean="0"/>
              <a:t>manual</a:t>
            </a:r>
            <a:endParaRPr lang="en-AU" sz="1600" dirty="0"/>
          </a:p>
        </p:txBody>
      </p:sp>
      <p:sp>
        <p:nvSpPr>
          <p:cNvPr id="4" name="Rectangle 3"/>
          <p:cNvSpPr/>
          <p:nvPr/>
        </p:nvSpPr>
        <p:spPr>
          <a:xfrm>
            <a:off x="7405650" y="149731"/>
            <a:ext cx="216024" cy="21602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p:nvSpPr>
        <p:spPr>
          <a:xfrm>
            <a:off x="7401036" y="438572"/>
            <a:ext cx="216024" cy="21602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p:cNvSpPr/>
          <p:nvPr/>
        </p:nvSpPr>
        <p:spPr>
          <a:xfrm>
            <a:off x="7401036" y="724682"/>
            <a:ext cx="216024" cy="21602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272930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out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out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outVertical)">
                                      <p:cBhvr>
                                        <p:cTn id="22" dur="500"/>
                                        <p:tgtEl>
                                          <p:spTgt spid="14"/>
                                        </p:tgtEl>
                                      </p:cBhvr>
                                    </p:animEffect>
                                  </p:childTnLst>
                                </p:cTn>
                              </p:par>
                              <p:par>
                                <p:cTn id="23" presetID="16" presetClass="entr" presetSubtype="37"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arn(outVertic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37"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arn(outVertical)">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37"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arn(outVertical)">
                                      <p:cBhvr>
                                        <p:cTn id="35" dur="500"/>
                                        <p:tgtEl>
                                          <p:spTgt spid="17"/>
                                        </p:tgtEl>
                                      </p:cBhvr>
                                    </p:animEffect>
                                  </p:childTnLst>
                                </p:cTn>
                              </p:par>
                              <p:par>
                                <p:cTn id="36" presetID="16" presetClass="entr" presetSubtype="37"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arn(outVertical)">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2" nodeType="click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grpId="2"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par>
                                <p:cTn id="47" presetID="10" presetClass="exit" presetSubtype="0" fill="hold" grpId="2" nodeType="withEffect">
                                  <p:stCondLst>
                                    <p:cond delay="0"/>
                                  </p:stCondLst>
                                  <p:childTnLst>
                                    <p:animEffect transition="out" filter="fade">
                                      <p:cBhvr>
                                        <p:cTn id="48" dur="500"/>
                                        <p:tgtEl>
                                          <p:spTgt spid="13"/>
                                        </p:tgtEl>
                                      </p:cBhvr>
                                    </p:animEffect>
                                    <p:set>
                                      <p:cBhvr>
                                        <p:cTn id="49" dur="1" fill="hold">
                                          <p:stCondLst>
                                            <p:cond delay="499"/>
                                          </p:stCondLst>
                                        </p:cTn>
                                        <p:tgtEl>
                                          <p:spTgt spid="13"/>
                                        </p:tgtEl>
                                        <p:attrNameLst>
                                          <p:attrName>style.visibility</p:attrName>
                                        </p:attrNameLst>
                                      </p:cBhvr>
                                      <p:to>
                                        <p:strVal val="hidden"/>
                                      </p:to>
                                    </p:set>
                                  </p:childTnLst>
                                </p:cTn>
                              </p:par>
                              <p:par>
                                <p:cTn id="50" presetID="10" presetClass="exit" presetSubtype="0" fill="hold" grpId="2" nodeType="withEffect">
                                  <p:stCondLst>
                                    <p:cond delay="0"/>
                                  </p:stCondLst>
                                  <p:childTnLst>
                                    <p:animEffect transition="out" filter="fade">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par>
                                <p:cTn id="53" presetID="10" presetClass="exit" presetSubtype="0" fill="hold" grpId="2" nodeType="with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8"/>
                                        </p:tgtEl>
                                      </p:cBhvr>
                                    </p:animEffect>
                                    <p:set>
                                      <p:cBhvr>
                                        <p:cTn id="61" dur="1" fill="hold">
                                          <p:stCondLst>
                                            <p:cond delay="499"/>
                                          </p:stCondLst>
                                        </p:cTn>
                                        <p:tgtEl>
                                          <p:spTgt spid="18"/>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childTnLst>
                          </p:cTn>
                        </p:par>
                        <p:par>
                          <p:cTn id="65" fill="hold">
                            <p:stCondLst>
                              <p:cond delay="500"/>
                            </p:stCondLst>
                            <p:childTnLst>
                              <p:par>
                                <p:cTn id="66" presetID="42" presetClass="path" presetSubtype="0" accel="50000" decel="50000" fill="hold" nodeType="afterEffect">
                                  <p:stCondLst>
                                    <p:cond delay="0"/>
                                  </p:stCondLst>
                                  <p:childTnLst>
                                    <p:animMotion origin="layout" path="M 1.11022E-16 3.7037E-6 L -0.44097 -0.28426 " pathEditMode="relative" rAng="0" ptsTypes="AA">
                                      <p:cBhvr>
                                        <p:cTn id="67" dur="2000" fill="hold"/>
                                        <p:tgtEl>
                                          <p:spTgt spid="24578"/>
                                        </p:tgtEl>
                                        <p:attrNameLst>
                                          <p:attrName>ppt_x</p:attrName>
                                          <p:attrName>ppt_y</p:attrName>
                                        </p:attrNameLst>
                                      </p:cBhvr>
                                      <p:rCtr x="-22049" y="-14213"/>
                                    </p:animMotion>
                                  </p:childTnLst>
                                </p:cTn>
                              </p:par>
                            </p:childTnLst>
                          </p:cTn>
                        </p:par>
                      </p:childTnLst>
                    </p:cTn>
                  </p:par>
                  <p:par>
                    <p:cTn id="68" fill="hold">
                      <p:stCondLst>
                        <p:cond delay="indefinite"/>
                      </p:stCondLst>
                      <p:childTnLst>
                        <p:par>
                          <p:cTn id="69" fill="hold">
                            <p:stCondLst>
                              <p:cond delay="0"/>
                            </p:stCondLst>
                            <p:childTnLst>
                              <p:par>
                                <p:cTn id="70" presetID="16" presetClass="entr" presetSubtype="37"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barn(outVertical)">
                                      <p:cBhvr>
                                        <p:cTn id="7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2" animBg="1"/>
      <p:bldP spid="12" grpId="0" animBg="1"/>
      <p:bldP spid="12" grpId="2" animBg="1"/>
      <p:bldP spid="13" grpId="0" animBg="1"/>
      <p:bldP spid="13" grpId="2" animBg="1"/>
      <p:bldP spid="14" grpId="0" animBg="1"/>
      <p:bldP spid="14" grpId="2" animBg="1"/>
      <p:bldP spid="15" grpId="0" animBg="1"/>
      <p:bldP spid="15" grpId="2" animBg="1"/>
      <p:bldP spid="16" grpId="0" animBg="1"/>
      <p:bldP spid="16" grpId="1" animBg="1"/>
      <p:bldP spid="17" grpId="0" animBg="1"/>
      <p:bldP spid="17" grpId="1" animBg="1"/>
      <p:bldP spid="18" grpId="0" animBg="1"/>
      <p:bldP spid="18" grpId="1"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2. Review </a:t>
            </a:r>
            <a:r>
              <a:rPr lang="de-AT" dirty="0"/>
              <a:t>m</a:t>
            </a:r>
            <a:r>
              <a:rPr lang="de-AT" dirty="0" smtClean="0"/>
              <a:t>anual tasks</a:t>
            </a:r>
            <a:endParaRPr lang="de-AT" dirty="0"/>
          </a:p>
        </p:txBody>
      </p:sp>
      <p:sp>
        <p:nvSpPr>
          <p:cNvPr id="3" name="Inhaltsplatzhalter 2"/>
          <p:cNvSpPr>
            <a:spLocks noGrp="1"/>
          </p:cNvSpPr>
          <p:nvPr>
            <p:ph idx="1"/>
          </p:nvPr>
        </p:nvSpPr>
        <p:spPr>
          <a:xfrm>
            <a:off x="467544" y="1052736"/>
            <a:ext cx="8136904" cy="4824536"/>
          </a:xfrm>
        </p:spPr>
        <p:txBody>
          <a:bodyPr/>
          <a:lstStyle/>
          <a:p>
            <a:pPr marL="0" indent="0">
              <a:buNone/>
            </a:pPr>
            <a:r>
              <a:rPr lang="de-AT" b="1" dirty="0" smtClean="0"/>
              <a:t>Principle</a:t>
            </a:r>
            <a:r>
              <a:rPr lang="de-AT" dirty="0" smtClean="0"/>
              <a:t>: if it can</a:t>
            </a:r>
            <a:r>
              <a:rPr lang="en-US" dirty="0"/>
              <a:t>’</a:t>
            </a:r>
            <a:r>
              <a:rPr lang="de-AT" dirty="0" smtClean="0"/>
              <a:t>t be seen by the BPMS</a:t>
            </a:r>
            <a:r>
              <a:rPr lang="en-US" dirty="0" smtClean="0"/>
              <a:t>, it doesn’t exist.</a:t>
            </a:r>
          </a:p>
          <a:p>
            <a:pPr marL="0" indent="0">
              <a:buNone/>
            </a:pPr>
            <a:r>
              <a:rPr lang="de-AT" dirty="0" smtClean="0"/>
              <a:t>-&gt; Find ways to support manual tasks via IT:</a:t>
            </a:r>
          </a:p>
          <a:p>
            <a:pPr marL="723900" indent="-101600"/>
            <a:r>
              <a:rPr lang="de-AT" dirty="0"/>
              <a:t>	</a:t>
            </a:r>
            <a:r>
              <a:rPr lang="de-AT" dirty="0" smtClean="0"/>
              <a:t>via user task</a:t>
            </a:r>
          </a:p>
          <a:p>
            <a:pPr marL="723900" indent="-101600"/>
            <a:r>
              <a:rPr lang="de-AT" dirty="0"/>
              <a:t>	</a:t>
            </a:r>
            <a:r>
              <a:rPr lang="de-AT" dirty="0" smtClean="0"/>
              <a:t>via automated task</a:t>
            </a:r>
          </a:p>
          <a:p>
            <a:pPr marL="0" indent="0">
              <a:buNone/>
            </a:pPr>
            <a:r>
              <a:rPr lang="de-AT" dirty="0" smtClean="0"/>
              <a:t>-&gt; Isolate them and automate the rest</a:t>
            </a:r>
          </a:p>
          <a:p>
            <a:pPr>
              <a:buFont typeface="Arial" pitchFamily="34" charset="0"/>
              <a:buChar char="•"/>
            </a:pPr>
            <a:endParaRPr lang="de-AT" dirty="0"/>
          </a:p>
          <a:p>
            <a:pPr>
              <a:buFont typeface="Arial" pitchFamily="34" charset="0"/>
              <a:buChar char="•"/>
            </a:pPr>
            <a:endParaRPr lang="de-AT" dirty="0" smtClean="0"/>
          </a:p>
        </p:txBody>
      </p:sp>
      <p:pic>
        <p:nvPicPr>
          <p:cNvPr id="9222" name="Picture 6" descr="\\psf\Home\Downloads\Fulfillment-Warehouse-Work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265" y="3573016"/>
            <a:ext cx="3215655" cy="21390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223" name="Picture 7" descr="\\psf\Home\Downloads\WarehouseWorker-0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4410" y="3573016"/>
            <a:ext cx="3230059" cy="21390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224" name="Picture 8" descr="\\psf\Home\Downloads\edu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808" y="3573047"/>
            <a:ext cx="3164226" cy="2139017"/>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a:off x="4283968" y="4462543"/>
            <a:ext cx="432048" cy="3600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grpSp>
        <p:nvGrpSpPr>
          <p:cNvPr id="7" name="Group 6"/>
          <p:cNvGrpSpPr/>
          <p:nvPr/>
        </p:nvGrpSpPr>
        <p:grpSpPr>
          <a:xfrm>
            <a:off x="0" y="5392638"/>
            <a:ext cx="1543050" cy="1257300"/>
            <a:chOff x="0" y="4600550"/>
            <a:chExt cx="1543050" cy="1257300"/>
          </a:xfrm>
        </p:grpSpPr>
        <p:pic>
          <p:nvPicPr>
            <p:cNvPr id="30722" name="Picture 2"/>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foregroundMark x1="14198" y1="16667" x2="14198" y2="16667"/>
                          <a14:foregroundMark x1="19753" y1="9091" x2="19753" y2="9091"/>
                          <a14:foregroundMark x1="21605" y1="15152" x2="21605" y2="15152"/>
                          <a14:foregroundMark x1="29012" y1="4545" x2="29012" y2="4545"/>
                          <a14:foregroundMark x1="30864" y1="6061" x2="30864" y2="6061"/>
                          <a14:foregroundMark x1="32099" y1="5303" x2="32099" y2="5303"/>
                          <a14:foregroundMark x1="93827" y1="26515" x2="93827" y2="26515"/>
                          <a14:foregroundMark x1="93827" y1="56818" x2="93827" y2="56818"/>
                          <a14:foregroundMark x1="41358" y1="94697" x2="41358" y2="94697"/>
                        </a14:backgroundRemoval>
                      </a14:imgEffect>
                    </a14:imgLayer>
                  </a14:imgProps>
                </a:ext>
                <a:ext uri="{28A0092B-C50C-407E-A947-70E740481C1C}">
                  <a14:useLocalDpi xmlns:a14="http://schemas.microsoft.com/office/drawing/2010/main" val="0"/>
                </a:ext>
              </a:extLst>
            </a:blip>
            <a:srcRect/>
            <a:stretch>
              <a:fillRect/>
            </a:stretch>
          </p:blipFill>
          <p:spPr bwMode="auto">
            <a:xfrm>
              <a:off x="0" y="4600550"/>
              <a:ext cx="1543050"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a:xfrm>
              <a:off x="54547" y="4657899"/>
              <a:ext cx="1404000" cy="11232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 name="Group 7"/>
          <p:cNvGrpSpPr/>
          <p:nvPr/>
        </p:nvGrpSpPr>
        <p:grpSpPr>
          <a:xfrm>
            <a:off x="4227940" y="5360224"/>
            <a:ext cx="1524000" cy="1257300"/>
            <a:chOff x="4227940" y="4568136"/>
            <a:chExt cx="1524000" cy="1257300"/>
          </a:xfrm>
        </p:grpSpPr>
        <p:pic>
          <p:nvPicPr>
            <p:cNvPr id="30723" name="Picture 3"/>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100000" l="0" r="100000">
                          <a14:foregroundMark x1="7500" y1="10606" x2="7500" y2="10606"/>
                          <a14:foregroundMark x1="15000" y1="18182" x2="15000" y2="18182"/>
                          <a14:foregroundMark x1="16250" y1="26515" x2="16250" y2="26515"/>
                          <a14:foregroundMark x1="15625" y1="13636" x2="15625" y2="13636"/>
                          <a14:foregroundMark x1="14375" y1="30303" x2="14375" y2="30303"/>
                        </a14:backgroundRemoval>
                      </a14:imgEffect>
                    </a14:imgLayer>
                  </a14:imgProps>
                </a:ext>
                <a:ext uri="{28A0092B-C50C-407E-A947-70E740481C1C}">
                  <a14:useLocalDpi xmlns:a14="http://schemas.microsoft.com/office/drawing/2010/main" val="0"/>
                </a:ext>
              </a:extLst>
            </a:blip>
            <a:srcRect/>
            <a:stretch>
              <a:fillRect/>
            </a:stretch>
          </p:blipFill>
          <p:spPr bwMode="auto">
            <a:xfrm>
              <a:off x="4227940" y="4568136"/>
              <a:ext cx="1524000"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ounded Rectangle 22"/>
            <p:cNvSpPr/>
            <p:nvPr/>
          </p:nvSpPr>
          <p:spPr>
            <a:xfrm>
              <a:off x="4262487" y="4635186"/>
              <a:ext cx="1404000" cy="11232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11</a:t>
            </a:fld>
            <a:endParaRPr lang="en-AU" sz="1600" dirty="0"/>
          </a:p>
        </p:txBody>
      </p:sp>
      <p:grpSp>
        <p:nvGrpSpPr>
          <p:cNvPr id="9" name="Group 8"/>
          <p:cNvGrpSpPr/>
          <p:nvPr/>
        </p:nvGrpSpPr>
        <p:grpSpPr>
          <a:xfrm>
            <a:off x="4227940" y="5410026"/>
            <a:ext cx="3491525" cy="1222664"/>
            <a:chOff x="5364088" y="1904132"/>
            <a:chExt cx="3491525" cy="1222664"/>
          </a:xfrm>
        </p:grpSpPr>
        <p:pic>
          <p:nvPicPr>
            <p:cNvPr id="6" name="Picture 2"/>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0" b="100000" l="0" r="100000">
                          <a14:foregroundMark x1="30686" y1="15464" x2="30686" y2="15464"/>
                          <a14:foregroundMark x1="7581" y1="18557" x2="7581" y2="18557"/>
                          <a14:foregroundMark x1="18412" y1="31959" x2="18412" y2="31959"/>
                          <a14:foregroundMark x1="54513" y1="48454" x2="54513" y2="48454"/>
                          <a14:foregroundMark x1="22022" y1="65979" x2="22022" y2="65979"/>
                          <a14:foregroundMark x1="18773" y1="37113" x2="18773" y2="37113"/>
                        </a14:backgroundRemoval>
                      </a14:imgEffect>
                    </a14:imgLayer>
                  </a14:imgProps>
                </a:ext>
                <a:ext uri="{28A0092B-C50C-407E-A947-70E740481C1C}">
                  <a14:useLocalDpi xmlns:a14="http://schemas.microsoft.com/office/drawing/2010/main" val="0"/>
                </a:ext>
              </a:extLst>
            </a:blip>
            <a:srcRect/>
            <a:stretch>
              <a:fillRect/>
            </a:stretch>
          </p:blipFill>
          <p:spPr bwMode="auto">
            <a:xfrm>
              <a:off x="5364088" y="1904132"/>
              <a:ext cx="3491525" cy="1222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ounded Rectangle 15"/>
            <p:cNvSpPr/>
            <p:nvPr/>
          </p:nvSpPr>
          <p:spPr>
            <a:xfrm>
              <a:off x="5385569" y="1939545"/>
              <a:ext cx="1404000" cy="11232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ounded Rectangle 16"/>
            <p:cNvSpPr/>
            <p:nvPr/>
          </p:nvSpPr>
          <p:spPr>
            <a:xfrm>
              <a:off x="7405987" y="1953864"/>
              <a:ext cx="1404000" cy="112320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14553820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222"/>
                                        </p:tgtEl>
                                        <p:attrNameLst>
                                          <p:attrName>style.visibility</p:attrName>
                                        </p:attrNameLst>
                                      </p:cBhvr>
                                      <p:to>
                                        <p:strVal val="visible"/>
                                      </p:to>
                                    </p:set>
                                    <p:animEffect transition="in" filter="wipe(left)">
                                      <p:cBhvr>
                                        <p:cTn id="21" dur="500"/>
                                        <p:tgtEl>
                                          <p:spTgt spid="922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9223"/>
                                        </p:tgtEl>
                                        <p:attrNameLst>
                                          <p:attrName>style.visibility</p:attrName>
                                        </p:attrNameLst>
                                      </p:cBhvr>
                                      <p:to>
                                        <p:strVal val="visible"/>
                                      </p:to>
                                    </p:set>
                                    <p:animEffect transition="in" filter="wipe(left)">
                                      <p:cBhvr>
                                        <p:cTn id="34" dur="500"/>
                                        <p:tgtEl>
                                          <p:spTgt spid="9223"/>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9222"/>
                                        </p:tgtEl>
                                      </p:cBhvr>
                                    </p:animEffect>
                                    <p:set>
                                      <p:cBhvr>
                                        <p:cTn id="52" dur="1" fill="hold">
                                          <p:stCondLst>
                                            <p:cond delay="499"/>
                                          </p:stCondLst>
                                        </p:cTn>
                                        <p:tgtEl>
                                          <p:spTgt spid="9222"/>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4"/>
                                        </p:tgtEl>
                                      </p:cBhvr>
                                    </p:animEffect>
                                    <p:set>
                                      <p:cBhvr>
                                        <p:cTn id="55" dur="1" fill="hold">
                                          <p:stCondLst>
                                            <p:cond delay="499"/>
                                          </p:stCondLst>
                                        </p:cTn>
                                        <p:tgtEl>
                                          <p:spTgt spid="4"/>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9223"/>
                                        </p:tgtEl>
                                      </p:cBhvr>
                                    </p:animEffect>
                                    <p:set>
                                      <p:cBhvr>
                                        <p:cTn id="58" dur="1" fill="hold">
                                          <p:stCondLst>
                                            <p:cond delay="499"/>
                                          </p:stCondLst>
                                        </p:cTn>
                                        <p:tgtEl>
                                          <p:spTgt spid="9223"/>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7"/>
                                        </p:tgtEl>
                                      </p:cBhvr>
                                    </p:animEffect>
                                    <p:set>
                                      <p:cBhvr>
                                        <p:cTn id="61" dur="1" fill="hold">
                                          <p:stCondLst>
                                            <p:cond delay="499"/>
                                          </p:stCondLst>
                                        </p:cTn>
                                        <p:tgtEl>
                                          <p:spTgt spid="7"/>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8"/>
                                        </p:tgtEl>
                                      </p:cBhvr>
                                    </p:animEffect>
                                    <p:set>
                                      <p:cBhvr>
                                        <p:cTn id="64" dur="1" fill="hold">
                                          <p:stCondLst>
                                            <p:cond delay="499"/>
                                          </p:stCondLst>
                                        </p:cTn>
                                        <p:tgtEl>
                                          <p:spTgt spid="8"/>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9"/>
                                        </p:tgtEl>
                                      </p:cBhvr>
                                    </p:animEffect>
                                    <p:set>
                                      <p:cBhvr>
                                        <p:cTn id="67" dur="1" fill="hold">
                                          <p:stCondLst>
                                            <p:cond delay="499"/>
                                          </p:stCondLst>
                                        </p:cTn>
                                        <p:tgtEl>
                                          <p:spTgt spid="9"/>
                                        </p:tgtEl>
                                        <p:attrNameLst>
                                          <p:attrName>style.visibility</p:attrName>
                                        </p:attrNameLst>
                                      </p:cBhvr>
                                      <p:to>
                                        <p:strVal val="hidden"/>
                                      </p:to>
                                    </p:se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3">
                                            <p:txEl>
                                              <p:pRg st="4" end="4"/>
                                            </p:txEl>
                                          </p:spTgt>
                                        </p:tgtEl>
                                        <p:attrNameLst>
                                          <p:attrName>style.visibility</p:attrName>
                                        </p:attrNameLst>
                                      </p:cBhvr>
                                      <p:to>
                                        <p:strVal val="visible"/>
                                      </p:to>
                                    </p:set>
                                    <p:animEffect transition="in" filter="wipe(left)">
                                      <p:cBhvr>
                                        <p:cTn id="71" dur="500"/>
                                        <p:tgtEl>
                                          <p:spTgt spid="3">
                                            <p:txEl>
                                              <p:pRg st="4" end="4"/>
                                            </p:txEl>
                                          </p:spTgt>
                                        </p:tgtEl>
                                      </p:cBhvr>
                                    </p:animEffect>
                                  </p:childTnLst>
                                </p:cTn>
                              </p:par>
                              <p:par>
                                <p:cTn id="72" presetID="22" presetClass="entr" presetSubtype="1" fill="hold" nodeType="withEffect">
                                  <p:stCondLst>
                                    <p:cond delay="0"/>
                                  </p:stCondLst>
                                  <p:childTnLst>
                                    <p:set>
                                      <p:cBhvr>
                                        <p:cTn id="73" dur="1" fill="hold">
                                          <p:stCondLst>
                                            <p:cond delay="0"/>
                                          </p:stCondLst>
                                        </p:cTn>
                                        <p:tgtEl>
                                          <p:spTgt spid="9224"/>
                                        </p:tgtEl>
                                        <p:attrNameLst>
                                          <p:attrName>style.visibility</p:attrName>
                                        </p:attrNameLst>
                                      </p:cBhvr>
                                      <p:to>
                                        <p:strVal val="visible"/>
                                      </p:to>
                                    </p:set>
                                    <p:animEffect transition="in" filter="wipe(up)">
                                      <p:cBhvr>
                                        <p:cTn id="74" dur="5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80593"/>
            <a:ext cx="8835465"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AU" dirty="0" smtClean="0"/>
              <a:t>Alternative: isolate manual tasks</a:t>
            </a:r>
            <a:endParaRPr lang="en-AU" dirty="0"/>
          </a:p>
        </p:txBody>
      </p:sp>
      <p:pic>
        <p:nvPicPr>
          <p:cNvPr id="8" name="Picture 8" descr="\\psf\Home\Downloads\edu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91733" y="188671"/>
            <a:ext cx="1384723" cy="936073"/>
          </a:xfrm>
          <a:prstGeom prst="rect">
            <a:avLst/>
          </a:prstGeom>
          <a:noFill/>
          <a:extLst>
            <a:ext uri="{909E8E84-426E-40dd-AFC4-6F175D3DCCD1}">
              <a14:hiddenFill xmlns:a14="http://schemas.microsoft.com/office/drawing/2010/main">
                <a:solidFill>
                  <a:srgbClr val="FFFFFF"/>
                </a:solidFill>
              </a14:hiddenFill>
            </a:ext>
          </a:extLst>
        </p:spPr>
      </p:pic>
      <p:sp>
        <p:nvSpPr>
          <p:cNvPr id="10" name="Abgerundetes Rechteck 11"/>
          <p:cNvSpPr/>
          <p:nvPr/>
        </p:nvSpPr>
        <p:spPr bwMode="auto">
          <a:xfrm>
            <a:off x="5233259" y="1525042"/>
            <a:ext cx="850909" cy="684000"/>
          </a:xfrm>
          <a:prstGeom prst="roundRect">
            <a:avLst/>
          </a:prstGeom>
          <a:noFill/>
          <a:ln w="5715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pic>
        <p:nvPicPr>
          <p:cNvPr id="348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5400" y="3244359"/>
            <a:ext cx="3822360" cy="356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a:xfrm flipH="1">
            <a:off x="2771800" y="2380693"/>
            <a:ext cx="2376264" cy="139539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96136" y="2371937"/>
            <a:ext cx="382857" cy="140415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16016" y="1340768"/>
            <a:ext cx="0" cy="107307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228184" y="1340768"/>
            <a:ext cx="0" cy="1073071"/>
          </a:xfrm>
          <a:prstGeom prst="line">
            <a:avLst/>
          </a:prstGeom>
          <a:ln w="5715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34"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12</a:t>
            </a:fld>
            <a:endParaRPr lang="en-AU" sz="1600" dirty="0"/>
          </a:p>
        </p:txBody>
      </p:sp>
      <p:pic>
        <p:nvPicPr>
          <p:cNvPr id="3379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3558" y="1540357"/>
            <a:ext cx="6381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7213" y="2037791"/>
            <a:ext cx="760095" cy="235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36854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2" presetClass="entr" presetSubtype="1"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4821"/>
                                        </p:tgtEl>
                                        <p:attrNameLst>
                                          <p:attrName>style.visibility</p:attrName>
                                        </p:attrNameLst>
                                      </p:cBhvr>
                                      <p:to>
                                        <p:strVal val="visible"/>
                                      </p:to>
                                    </p:set>
                                    <p:animEffect transition="in" filter="fade">
                                      <p:cBhvr>
                                        <p:cTn id="19" dur="500"/>
                                        <p:tgtEl>
                                          <p:spTgt spid="3482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up)">
                                      <p:cBhvr>
                                        <p:cTn id="24" dur="500"/>
                                        <p:tgtEl>
                                          <p:spTgt spid="17"/>
                                        </p:tgtEl>
                                      </p:cBhvr>
                                    </p:animEffect>
                                  </p:childTnLst>
                                </p:cTn>
                              </p:par>
                              <p:par>
                                <p:cTn id="25" presetID="22" presetClass="entr" presetSubtype="1"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up)">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Alternative: isolate manual tasks</a:t>
            </a:r>
            <a:endParaRPr lang="en-AU" dirty="0"/>
          </a:p>
        </p:txBody>
      </p:sp>
      <p:pic>
        <p:nvPicPr>
          <p:cNvPr id="8" name="Picture 8" descr="\\psf\Home\Downloads\edu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1733" y="188671"/>
            <a:ext cx="1384723" cy="93607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496" y="1440170"/>
            <a:ext cx="1509067" cy="461665"/>
          </a:xfrm>
          <a:prstGeom prst="rect">
            <a:avLst/>
          </a:prstGeom>
        </p:spPr>
        <p:txBody>
          <a:bodyPr wrap="none">
            <a:spAutoFit/>
          </a:bodyPr>
          <a:lstStyle/>
          <a:p>
            <a:r>
              <a:rPr lang="de-AT" sz="2400" dirty="0" smtClean="0">
                <a:solidFill>
                  <a:prstClr val="black">
                    <a:lumMod val="75000"/>
                    <a:lumOff val="25000"/>
                  </a:prstClr>
                </a:solidFill>
              </a:rPr>
              <a:t>Segment 1</a:t>
            </a:r>
            <a:endParaRPr lang="en-AU" dirty="0"/>
          </a:p>
        </p:txBody>
      </p:sp>
      <p:sp>
        <p:nvSpPr>
          <p:cNvPr id="11" name="Rectangle 10"/>
          <p:cNvSpPr/>
          <p:nvPr/>
        </p:nvSpPr>
        <p:spPr>
          <a:xfrm>
            <a:off x="5652120" y="1440169"/>
            <a:ext cx="1509067" cy="461665"/>
          </a:xfrm>
          <a:prstGeom prst="rect">
            <a:avLst/>
          </a:prstGeom>
        </p:spPr>
        <p:txBody>
          <a:bodyPr wrap="none">
            <a:spAutoFit/>
          </a:bodyPr>
          <a:lstStyle/>
          <a:p>
            <a:r>
              <a:rPr lang="de-AT" sz="2400" dirty="0" smtClean="0">
                <a:solidFill>
                  <a:srgbClr val="00B050"/>
                </a:solidFill>
              </a:rPr>
              <a:t>Segment 2</a:t>
            </a:r>
            <a:endParaRPr lang="en-AU" dirty="0">
              <a:solidFill>
                <a:srgbClr val="00B050"/>
              </a:solidFill>
            </a:endParaRPr>
          </a:p>
        </p:txBody>
      </p:sp>
      <p:pic>
        <p:nvPicPr>
          <p:cNvPr id="317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45" y="1935096"/>
            <a:ext cx="5194554" cy="1709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4887" y="1972028"/>
            <a:ext cx="2266950" cy="764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p:nvSpPr>
        <p:spPr>
          <a:xfrm>
            <a:off x="2223790" y="4090752"/>
            <a:ext cx="1509067" cy="461665"/>
          </a:xfrm>
          <a:prstGeom prst="rect">
            <a:avLst/>
          </a:prstGeom>
        </p:spPr>
        <p:txBody>
          <a:bodyPr wrap="none">
            <a:spAutoFit/>
          </a:bodyPr>
          <a:lstStyle/>
          <a:p>
            <a:r>
              <a:rPr lang="de-AT" sz="2400" dirty="0" smtClean="0">
                <a:solidFill>
                  <a:prstClr val="black">
                    <a:lumMod val="75000"/>
                    <a:lumOff val="25000"/>
                  </a:prstClr>
                </a:solidFill>
              </a:rPr>
              <a:t>Segment 3</a:t>
            </a:r>
            <a:endParaRPr lang="en-AU" dirty="0"/>
          </a:p>
        </p:txBody>
      </p:sp>
      <p:sp>
        <p:nvSpPr>
          <p:cNvPr id="16"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13</a:t>
            </a:fld>
            <a:endParaRPr lang="en-AU" sz="1600" dirty="0"/>
          </a:p>
        </p:txBody>
      </p:sp>
      <p:pic>
        <p:nvPicPr>
          <p:cNvPr id="348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3728" y="4653136"/>
            <a:ext cx="4623591"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97210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1749"/>
                                        </p:tgtEl>
                                        <p:attrNameLst>
                                          <p:attrName>style.visibility</p:attrName>
                                        </p:attrNameLst>
                                      </p:cBhvr>
                                      <p:to>
                                        <p:strVal val="visible"/>
                                      </p:to>
                                    </p:set>
                                    <p:animEffect transition="in" filter="fade">
                                      <p:cBhvr>
                                        <p:cTn id="10" dur="500"/>
                                        <p:tgtEl>
                                          <p:spTgt spid="3174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31750"/>
                                        </p:tgtEl>
                                        <p:attrNameLst>
                                          <p:attrName>style.visibility</p:attrName>
                                        </p:attrNameLst>
                                      </p:cBhvr>
                                      <p:to>
                                        <p:strVal val="visible"/>
                                      </p:to>
                                    </p:set>
                                    <p:animEffect transition="in" filter="fade">
                                      <p:cBhvr>
                                        <p:cTn id="17" dur="500"/>
                                        <p:tgtEl>
                                          <p:spTgt spid="3175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34818"/>
                                        </p:tgtEl>
                                        <p:attrNameLst>
                                          <p:attrName>style.visibility</p:attrName>
                                        </p:attrNameLst>
                                      </p:cBhvr>
                                      <p:to>
                                        <p:strVal val="visible"/>
                                      </p:to>
                                    </p:set>
                                    <p:animEffect transition="in" filter="fade">
                                      <p:cBhvr>
                                        <p:cTn id="24" dur="500"/>
                                        <p:tgtEl>
                                          <p:spTgt spid="34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1124744"/>
            <a:ext cx="6330371" cy="5832648"/>
          </a:xfrm>
        </p:spPr>
        <p:txBody>
          <a:bodyPr>
            <a:normAutofit fontScale="92500" lnSpcReduction="10000"/>
          </a:bodyPr>
          <a:lstStyle/>
          <a:p>
            <a:pPr marL="0" indent="0">
              <a:buNone/>
            </a:pPr>
            <a:r>
              <a:rPr lang="en-US" b="1" dirty="0" smtClean="0"/>
              <a:t>Prescription fulfillment process:</a:t>
            </a:r>
            <a:endParaRPr lang="en-US" dirty="0" smtClean="0"/>
          </a:p>
          <a:p>
            <a:r>
              <a:rPr lang="en-US" dirty="0" smtClean="0"/>
              <a:t>Once </a:t>
            </a:r>
            <a:r>
              <a:rPr lang="en-US" dirty="0"/>
              <a:t>the prescription passes </a:t>
            </a:r>
            <a:r>
              <a:rPr lang="en-US" dirty="0" smtClean="0"/>
              <a:t>the insurance check, </a:t>
            </a:r>
            <a:r>
              <a:rPr lang="en-US" dirty="0"/>
              <a:t>it is assigned to a technician who collects the drugs from the shelves and puts them in a bag with the prescription stapled to it. </a:t>
            </a:r>
            <a:endParaRPr lang="en-US" dirty="0" smtClean="0"/>
          </a:p>
          <a:p>
            <a:r>
              <a:rPr lang="en-US" dirty="0" smtClean="0"/>
              <a:t>After that, </a:t>
            </a:r>
            <a:r>
              <a:rPr lang="en-US" dirty="0"/>
              <a:t>the bag is passed to the pharmacist who double-checks that the prescription has been filled correctly. </a:t>
            </a:r>
            <a:endParaRPr lang="en-US" dirty="0" smtClean="0"/>
          </a:p>
          <a:p>
            <a:r>
              <a:rPr lang="en-US" dirty="0" smtClean="0"/>
              <a:t>After </a:t>
            </a:r>
            <a:r>
              <a:rPr lang="en-US" dirty="0"/>
              <a:t>this quality check, the pharmacist seals the bag and puts it in the pick-up area. </a:t>
            </a:r>
            <a:endParaRPr lang="en-US" dirty="0" smtClean="0"/>
          </a:p>
          <a:p>
            <a:r>
              <a:rPr lang="en-US" dirty="0" smtClean="0"/>
              <a:t>When </a:t>
            </a:r>
            <a:r>
              <a:rPr lang="en-US" dirty="0"/>
              <a:t>a customer arrives to pick up their prescription, a technician retrieves the prescription and asks the customer for their </a:t>
            </a:r>
            <a:r>
              <a:rPr lang="en-US" dirty="0" smtClean="0"/>
              <a:t>payment.</a:t>
            </a:r>
          </a:p>
          <a:p>
            <a:pPr marL="0" indent="0">
              <a:buNone/>
            </a:pPr>
            <a:endParaRPr lang="en-AU" b="1" dirty="0" smtClean="0"/>
          </a:p>
          <a:p>
            <a:pPr marL="0" indent="0">
              <a:buNone/>
            </a:pPr>
            <a:r>
              <a:rPr lang="en-AU" b="1" dirty="0" smtClean="0"/>
              <a:t>Assume the pharmacy system automates this process. Identify the type of each task and link manual tasks to the system.</a:t>
            </a:r>
            <a:endParaRPr lang="en-AU" b="1" dirty="0"/>
          </a:p>
        </p:txBody>
      </p:sp>
      <p:sp>
        <p:nvSpPr>
          <p:cNvPr id="3" name="Title 2"/>
          <p:cNvSpPr>
            <a:spLocks noGrp="1"/>
          </p:cNvSpPr>
          <p:nvPr>
            <p:ph type="title"/>
          </p:nvPr>
        </p:nvSpPr>
        <p:spPr>
          <a:xfrm>
            <a:off x="107504" y="260648"/>
            <a:ext cx="8820472" cy="792088"/>
          </a:xfrm>
        </p:spPr>
        <p:txBody>
          <a:bodyPr>
            <a:noAutofit/>
          </a:bodyPr>
          <a:lstStyle/>
          <a:p>
            <a:r>
              <a:rPr lang="en-AU" sz="3000" dirty="0" smtClean="0"/>
              <a:t>Quiz: let’s consider this process fragment</a:t>
            </a:r>
            <a:endParaRPr lang="en-AU" sz="3000" dirty="0"/>
          </a:p>
        </p:txBody>
      </p:sp>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035" y="525409"/>
            <a:ext cx="1021634" cy="861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3255" y="1556381"/>
            <a:ext cx="1003867" cy="843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0581" y="2614522"/>
            <a:ext cx="1039402" cy="826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6919" y="4636150"/>
            <a:ext cx="1021634" cy="826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3750" y="5635239"/>
            <a:ext cx="1030518" cy="808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52320" y="548269"/>
            <a:ext cx="1021634" cy="843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72719" y="1556381"/>
            <a:ext cx="1012750" cy="826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2224" y="2636501"/>
            <a:ext cx="986099" cy="843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65763" y="4647499"/>
            <a:ext cx="1021634" cy="826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7"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70171" y="1543898"/>
            <a:ext cx="1003867" cy="83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8"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72868" y="2626638"/>
            <a:ext cx="1012750" cy="843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Multiply 4"/>
          <p:cNvSpPr/>
          <p:nvPr/>
        </p:nvSpPr>
        <p:spPr>
          <a:xfrm>
            <a:off x="7020272" y="4221088"/>
            <a:ext cx="1944216" cy="1728192"/>
          </a:xfrm>
          <a:prstGeom prst="mathMultiply">
            <a:avLst>
              <a:gd name="adj1" fmla="val 3244"/>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65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92498" y="3616987"/>
            <a:ext cx="986099" cy="830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72868" y="3616987"/>
            <a:ext cx="1017937" cy="833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Multiply 19"/>
          <p:cNvSpPr/>
          <p:nvPr/>
        </p:nvSpPr>
        <p:spPr>
          <a:xfrm>
            <a:off x="7020272" y="3212976"/>
            <a:ext cx="1944216" cy="1728192"/>
          </a:xfrm>
          <a:prstGeom prst="mathMultiply">
            <a:avLst>
              <a:gd name="adj1" fmla="val 3244"/>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5602"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66834" y="5620725"/>
            <a:ext cx="1027557" cy="841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36"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52320" y="5618094"/>
            <a:ext cx="1030518" cy="83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34698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7"/>
                                        </p:tgtEl>
                                        <p:attrNameLst>
                                          <p:attrName>style.visibility</p:attrName>
                                        </p:attrNameLst>
                                      </p:cBhvr>
                                      <p:to>
                                        <p:strVal val="visible"/>
                                      </p:to>
                                    </p:set>
                                    <p:animEffect transition="in" filter="fade">
                                      <p:cBhvr>
                                        <p:cTn id="7" dur="750"/>
                                        <p:tgtEl>
                                          <p:spTgt spid="2662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6628"/>
                                        </p:tgtEl>
                                        <p:attrNameLst>
                                          <p:attrName>style.visibility</p:attrName>
                                        </p:attrNameLst>
                                      </p:cBhvr>
                                      <p:to>
                                        <p:strVal val="visible"/>
                                      </p:to>
                                    </p:set>
                                    <p:animEffect transition="in" filter="fade">
                                      <p:cBhvr>
                                        <p:cTn id="11" dur="750"/>
                                        <p:tgtEl>
                                          <p:spTgt spid="266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629"/>
                                        </p:tgtEl>
                                        <p:attrNameLst>
                                          <p:attrName>style.visibility</p:attrName>
                                        </p:attrNameLst>
                                      </p:cBhvr>
                                      <p:to>
                                        <p:strVal val="visible"/>
                                      </p:to>
                                    </p:set>
                                    <p:animEffect transition="in" filter="fade">
                                      <p:cBhvr>
                                        <p:cTn id="16" dur="750"/>
                                        <p:tgtEl>
                                          <p:spTgt spid="266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650"/>
                                        </p:tgtEl>
                                        <p:attrNameLst>
                                          <p:attrName>style.visibility</p:attrName>
                                        </p:attrNameLst>
                                      </p:cBhvr>
                                      <p:to>
                                        <p:strVal val="visible"/>
                                      </p:to>
                                    </p:set>
                                    <p:animEffect transition="in" filter="fade">
                                      <p:cBhvr>
                                        <p:cTn id="21" dur="750"/>
                                        <p:tgtEl>
                                          <p:spTgt spid="2765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6630"/>
                                        </p:tgtEl>
                                        <p:attrNameLst>
                                          <p:attrName>style.visibility</p:attrName>
                                        </p:attrNameLst>
                                      </p:cBhvr>
                                      <p:to>
                                        <p:strVal val="visible"/>
                                      </p:to>
                                    </p:set>
                                    <p:animEffect transition="in" filter="fade">
                                      <p:cBhvr>
                                        <p:cTn id="26" dur="750"/>
                                        <p:tgtEl>
                                          <p:spTgt spid="26630"/>
                                        </p:tgtEl>
                                      </p:cBhvr>
                                    </p:animEffect>
                                  </p:childTnLst>
                                </p:cTn>
                              </p:par>
                            </p:childTnLst>
                          </p:cTn>
                        </p:par>
                        <p:par>
                          <p:cTn id="27" fill="hold">
                            <p:stCondLst>
                              <p:cond delay="750"/>
                            </p:stCondLst>
                            <p:childTnLst>
                              <p:par>
                                <p:cTn id="28" presetID="10" presetClass="entr" presetSubtype="0" fill="hold" nodeType="afterEffect">
                                  <p:stCondLst>
                                    <p:cond delay="0"/>
                                  </p:stCondLst>
                                  <p:childTnLst>
                                    <p:set>
                                      <p:cBhvr>
                                        <p:cTn id="29" dur="1" fill="hold">
                                          <p:stCondLst>
                                            <p:cond delay="0"/>
                                          </p:stCondLst>
                                        </p:cTn>
                                        <p:tgtEl>
                                          <p:spTgt spid="26631"/>
                                        </p:tgtEl>
                                        <p:attrNameLst>
                                          <p:attrName>style.visibility</p:attrName>
                                        </p:attrNameLst>
                                      </p:cBhvr>
                                      <p:to>
                                        <p:strVal val="visible"/>
                                      </p:to>
                                    </p:set>
                                    <p:animEffect transition="in" filter="fade">
                                      <p:cBhvr>
                                        <p:cTn id="30" dur="750"/>
                                        <p:tgtEl>
                                          <p:spTgt spid="266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632"/>
                                        </p:tgtEl>
                                        <p:attrNameLst>
                                          <p:attrName>style.visibility</p:attrName>
                                        </p:attrNameLst>
                                      </p:cBhvr>
                                      <p:to>
                                        <p:strVal val="visible"/>
                                      </p:to>
                                    </p:set>
                                    <p:animEffect transition="in" filter="fade">
                                      <p:cBhvr>
                                        <p:cTn id="35" dur="500"/>
                                        <p:tgtEl>
                                          <p:spTgt spid="266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633"/>
                                        </p:tgtEl>
                                        <p:attrNameLst>
                                          <p:attrName>style.visibility</p:attrName>
                                        </p:attrNameLst>
                                      </p:cBhvr>
                                      <p:to>
                                        <p:strVal val="visible"/>
                                      </p:to>
                                    </p:set>
                                    <p:animEffect transition="in" filter="fade">
                                      <p:cBhvr>
                                        <p:cTn id="40" dur="500"/>
                                        <p:tgtEl>
                                          <p:spTgt spid="2663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634"/>
                                        </p:tgtEl>
                                        <p:attrNameLst>
                                          <p:attrName>style.visibility</p:attrName>
                                        </p:attrNameLst>
                                      </p:cBhvr>
                                      <p:to>
                                        <p:strVal val="visible"/>
                                      </p:to>
                                    </p:set>
                                    <p:animEffect transition="in" filter="fade">
                                      <p:cBhvr>
                                        <p:cTn id="45" dur="500"/>
                                        <p:tgtEl>
                                          <p:spTgt spid="2663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7651"/>
                                        </p:tgtEl>
                                        <p:attrNameLst>
                                          <p:attrName>style.visibility</p:attrName>
                                        </p:attrNameLst>
                                      </p:cBhvr>
                                      <p:to>
                                        <p:strVal val="visible"/>
                                      </p:to>
                                    </p:set>
                                    <p:animEffect transition="in" filter="fade">
                                      <p:cBhvr>
                                        <p:cTn id="50" dur="500"/>
                                        <p:tgtEl>
                                          <p:spTgt spid="2765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635"/>
                                        </p:tgtEl>
                                        <p:attrNameLst>
                                          <p:attrName>style.visibility</p:attrName>
                                        </p:attrNameLst>
                                      </p:cBhvr>
                                      <p:to>
                                        <p:strVal val="visible"/>
                                      </p:to>
                                    </p:set>
                                    <p:animEffect transition="in" filter="fade">
                                      <p:cBhvr>
                                        <p:cTn id="55" dur="500"/>
                                        <p:tgtEl>
                                          <p:spTgt spid="2663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5602"/>
                                        </p:tgtEl>
                                        <p:attrNameLst>
                                          <p:attrName>style.visibility</p:attrName>
                                        </p:attrNameLst>
                                      </p:cBhvr>
                                      <p:to>
                                        <p:strVal val="visible"/>
                                      </p:to>
                                    </p:set>
                                    <p:animEffect transition="in" filter="fade">
                                      <p:cBhvr>
                                        <p:cTn id="60" dur="500"/>
                                        <p:tgtEl>
                                          <p:spTgt spid="2560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6637"/>
                                        </p:tgtEl>
                                        <p:attrNameLst>
                                          <p:attrName>style.visibility</p:attrName>
                                        </p:attrNameLst>
                                      </p:cBhvr>
                                      <p:to>
                                        <p:strVal val="visible"/>
                                      </p:to>
                                    </p:set>
                                    <p:animEffect transition="in" filter="fade">
                                      <p:cBhvr>
                                        <p:cTn id="65" dur="500"/>
                                        <p:tgtEl>
                                          <p:spTgt spid="2663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6638"/>
                                        </p:tgtEl>
                                        <p:attrNameLst>
                                          <p:attrName>style.visibility</p:attrName>
                                        </p:attrNameLst>
                                      </p:cBhvr>
                                      <p:to>
                                        <p:strVal val="visible"/>
                                      </p:to>
                                    </p:set>
                                    <p:animEffect transition="in" filter="fade">
                                      <p:cBhvr>
                                        <p:cTn id="70" dur="500"/>
                                        <p:tgtEl>
                                          <p:spTgt spid="26638"/>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barn(inVertical)">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barn(inVertical)">
                                      <p:cBhvr>
                                        <p:cTn id="80" dur="500"/>
                                        <p:tgtEl>
                                          <p:spTgt spid="5"/>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6636"/>
                                        </p:tgtEl>
                                        <p:attrNameLst>
                                          <p:attrName>style.visibility</p:attrName>
                                        </p:attrNameLst>
                                      </p:cBhvr>
                                      <p:to>
                                        <p:strVal val="visible"/>
                                      </p:to>
                                    </p:set>
                                    <p:animEffect transition="in" filter="fade">
                                      <p:cBhvr>
                                        <p:cTn id="85" dur="500"/>
                                        <p:tgtEl>
                                          <p:spTgt spid="26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7504" y="260648"/>
            <a:ext cx="8820472" cy="792088"/>
          </a:xfrm>
        </p:spPr>
        <p:txBody>
          <a:bodyPr>
            <a:noAutofit/>
          </a:bodyPr>
          <a:lstStyle/>
          <a:p>
            <a:r>
              <a:rPr lang="en-AU" sz="3000" dirty="0" smtClean="0"/>
              <a:t>Possible solution</a:t>
            </a:r>
            <a:endParaRPr lang="en-AU" sz="3000" dirty="0"/>
          </a:p>
        </p:txBody>
      </p:sp>
      <p:sp>
        <p:nvSpPr>
          <p:cNvPr id="6"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15</a:t>
            </a:fld>
            <a:endParaRPr lang="en-AU" sz="1600" dirty="0"/>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59" y="980728"/>
            <a:ext cx="7680853" cy="5767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59" y="980728"/>
            <a:ext cx="7680853" cy="576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54059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fade">
                                      <p:cBhvr>
                                        <p:cTn id="7" dur="5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3. Complete the process model</a:t>
            </a:r>
            <a:endParaRPr lang="de-AT" dirty="0"/>
          </a:p>
        </p:txBody>
      </p:sp>
      <p:sp>
        <p:nvSpPr>
          <p:cNvPr id="3" name="Inhaltsplatzhalter 2"/>
          <p:cNvSpPr>
            <a:spLocks noGrp="1"/>
          </p:cNvSpPr>
          <p:nvPr>
            <p:ph idx="1"/>
          </p:nvPr>
        </p:nvSpPr>
        <p:spPr>
          <a:xfrm>
            <a:off x="562052" y="1340768"/>
            <a:ext cx="8258420" cy="5112568"/>
          </a:xfrm>
        </p:spPr>
        <p:txBody>
          <a:bodyPr>
            <a:normAutofit fontScale="77500" lnSpcReduction="20000"/>
          </a:bodyPr>
          <a:lstStyle/>
          <a:p>
            <a:pPr marL="0" indent="0">
              <a:buNone/>
            </a:pPr>
            <a:r>
              <a:rPr lang="de-AT" sz="2600" b="1" dirty="0" smtClean="0"/>
              <a:t>(cf. Last </a:t>
            </a:r>
            <a:r>
              <a:rPr lang="de-AT" sz="2600" b="1" dirty="0" err="1" smtClean="0"/>
              <a:t>week‘s</a:t>
            </a:r>
            <a:r>
              <a:rPr lang="de-AT" sz="2600" b="1" dirty="0" smtClean="0"/>
              <a:t> </a:t>
            </a:r>
            <a:r>
              <a:rPr lang="de-AT" sz="2600" b="1" dirty="0" err="1" smtClean="0"/>
              <a:t>lecture</a:t>
            </a:r>
            <a:r>
              <a:rPr lang="de-AT" sz="2600" b="1" dirty="0" smtClean="0"/>
              <a:t>)</a:t>
            </a:r>
          </a:p>
          <a:p>
            <a:pPr marL="0" indent="0">
              <a:buNone/>
            </a:pPr>
            <a:endParaRPr lang="de-AT" sz="2600" b="1" dirty="0" smtClean="0"/>
          </a:p>
          <a:p>
            <a:pPr marL="0" indent="0">
              <a:buNone/>
            </a:pPr>
            <a:r>
              <a:rPr lang="de-AT" sz="2600" b="1" dirty="0" err="1" smtClean="0"/>
              <a:t>Principle</a:t>
            </a:r>
            <a:r>
              <a:rPr lang="de-AT" sz="2600" b="1" dirty="0" smtClean="0"/>
              <a:t> 1</a:t>
            </a:r>
            <a:r>
              <a:rPr lang="de-AT" sz="2600" dirty="0" smtClean="0"/>
              <a:t>: </a:t>
            </a:r>
            <a:r>
              <a:rPr lang="en-AU" sz="2600" dirty="0" smtClean="0"/>
              <a:t>exceptions are the rule.</a:t>
            </a:r>
            <a:endParaRPr lang="de-AT" sz="2600" dirty="0" smtClean="0"/>
          </a:p>
          <a:p>
            <a:r>
              <a:rPr lang="de-AT" sz="2600" dirty="0" err="1" smtClean="0"/>
              <a:t>Consider</a:t>
            </a:r>
            <a:r>
              <a:rPr lang="de-AT" sz="2600" dirty="0" smtClean="0"/>
              <a:t> </a:t>
            </a:r>
            <a:r>
              <a:rPr lang="de-AT" sz="2600" dirty="0" err="1" smtClean="0"/>
              <a:t>incomplete</a:t>
            </a:r>
            <a:r>
              <a:rPr lang="de-AT" sz="2600" dirty="0" smtClean="0"/>
              <a:t> </a:t>
            </a:r>
            <a:r>
              <a:rPr lang="de-AT" sz="2600" dirty="0" err="1" smtClean="0"/>
              <a:t>paths</a:t>
            </a:r>
            <a:endParaRPr lang="de-AT" sz="2600" dirty="0" smtClean="0"/>
          </a:p>
          <a:p>
            <a:r>
              <a:rPr lang="en-GB" sz="2600" dirty="0" smtClean="0"/>
              <a:t>Rules of thumb</a:t>
            </a:r>
            <a:endParaRPr lang="en-GB" sz="2600" dirty="0"/>
          </a:p>
          <a:p>
            <a:pPr lvl="1"/>
            <a:r>
              <a:rPr lang="en-GB" sz="2600" dirty="0" smtClean="0"/>
              <a:t>If </a:t>
            </a:r>
            <a:r>
              <a:rPr lang="en-GB" sz="2600" dirty="0"/>
              <a:t>we send something to another party, what happens if they do not respond</a:t>
            </a:r>
            <a:r>
              <a:rPr lang="en-GB" sz="2600" dirty="0" smtClean="0"/>
              <a:t>? What </a:t>
            </a:r>
            <a:r>
              <a:rPr lang="en-GB" sz="2600" dirty="0"/>
              <a:t>happens </a:t>
            </a:r>
            <a:r>
              <a:rPr lang="en-GB" sz="2600" dirty="0" smtClean="0"/>
              <a:t>if the </a:t>
            </a:r>
            <a:r>
              <a:rPr lang="en-GB" sz="2600" dirty="0"/>
              <a:t>response comes </a:t>
            </a:r>
            <a:r>
              <a:rPr lang="en-GB" sz="2600" dirty="0" smtClean="0"/>
              <a:t>late? </a:t>
            </a:r>
            <a:r>
              <a:rPr lang="en-GB" sz="2600" dirty="0"/>
              <a:t>What happens if they do not respond the way we expect? </a:t>
            </a:r>
            <a:endParaRPr lang="en-GB" sz="2600" dirty="0" smtClean="0"/>
          </a:p>
          <a:p>
            <a:pPr lvl="1"/>
            <a:r>
              <a:rPr lang="en-GB" sz="2600" dirty="0" smtClean="0"/>
              <a:t>For each task: Can it go wrong and what happens </a:t>
            </a:r>
            <a:r>
              <a:rPr lang="en-GB" sz="2600" dirty="0"/>
              <a:t>if </a:t>
            </a:r>
            <a:r>
              <a:rPr lang="en-GB" sz="2600" dirty="0" smtClean="0"/>
              <a:t>it goes </a:t>
            </a:r>
            <a:r>
              <a:rPr lang="en-GB" sz="2600" dirty="0"/>
              <a:t>wrong</a:t>
            </a:r>
            <a:r>
              <a:rPr lang="en-GB" sz="2600" dirty="0" smtClean="0"/>
              <a:t>?</a:t>
            </a:r>
          </a:p>
          <a:p>
            <a:pPr lvl="1"/>
            <a:r>
              <a:rPr lang="en-GB" sz="2600" dirty="0" smtClean="0"/>
              <a:t>For each external party: Have we captured all messages or queries they might send us? </a:t>
            </a:r>
            <a:r>
              <a:rPr lang="en-GB" sz="2600" dirty="0"/>
              <a:t>(use CRUD)</a:t>
            </a:r>
          </a:p>
          <a:p>
            <a:pPr marL="0" indent="0">
              <a:buNone/>
            </a:pPr>
            <a:endParaRPr lang="de-AT" sz="2600" b="1" dirty="0" smtClean="0"/>
          </a:p>
          <a:p>
            <a:pPr marL="0" indent="0">
              <a:buNone/>
            </a:pPr>
            <a:r>
              <a:rPr lang="de-AT" sz="2600" b="1" dirty="0" smtClean="0"/>
              <a:t>Principle</a:t>
            </a:r>
            <a:r>
              <a:rPr lang="de-AT" sz="2600" dirty="0"/>
              <a:t>: </a:t>
            </a:r>
            <a:r>
              <a:rPr lang="de-AT" sz="2600" dirty="0" smtClean="0"/>
              <a:t>no data = no decisions, no tasks handover.</a:t>
            </a:r>
          </a:p>
          <a:p>
            <a:r>
              <a:rPr lang="de-AT" sz="2600" dirty="0" err="1" smtClean="0"/>
              <a:t>Specify</a:t>
            </a:r>
            <a:r>
              <a:rPr lang="de-AT" sz="2600" dirty="0" smtClean="0"/>
              <a:t> all (</a:t>
            </a:r>
            <a:r>
              <a:rPr lang="de-AT" sz="2600" u="sng" dirty="0" smtClean="0"/>
              <a:t>electronic)</a:t>
            </a:r>
            <a:r>
              <a:rPr lang="de-AT" sz="2600" dirty="0" smtClean="0"/>
              <a:t> </a:t>
            </a:r>
            <a:r>
              <a:rPr lang="de-AT" sz="2600" dirty="0" err="1" smtClean="0"/>
              <a:t>business</a:t>
            </a:r>
            <a:r>
              <a:rPr lang="de-AT" sz="2600" dirty="0" smtClean="0"/>
              <a:t> </a:t>
            </a:r>
            <a:r>
              <a:rPr lang="de-AT" sz="2600" dirty="0" err="1" smtClean="0"/>
              <a:t>objects</a:t>
            </a:r>
            <a:endParaRPr lang="de-AT" sz="2600" dirty="0" smtClean="0"/>
          </a:p>
          <a:p>
            <a:r>
              <a:rPr lang="de-AT" sz="2600" dirty="0" err="1" smtClean="0"/>
              <a:t>For</a:t>
            </a:r>
            <a:r>
              <a:rPr lang="de-AT" sz="2600" dirty="0" smtClean="0"/>
              <a:t> </a:t>
            </a:r>
            <a:r>
              <a:rPr lang="de-AT" sz="2600" dirty="0" err="1" smtClean="0"/>
              <a:t>each</a:t>
            </a:r>
            <a:r>
              <a:rPr lang="de-AT" sz="2600" dirty="0" smtClean="0"/>
              <a:t> </a:t>
            </a:r>
            <a:r>
              <a:rPr lang="de-AT" sz="2600" dirty="0" err="1" smtClean="0"/>
              <a:t>task</a:t>
            </a:r>
            <a:r>
              <a:rPr lang="de-AT" sz="2600" dirty="0" smtClean="0"/>
              <a:t>, </a:t>
            </a:r>
            <a:r>
              <a:rPr lang="de-AT" sz="2600" dirty="0" err="1" smtClean="0"/>
              <a:t>determine</a:t>
            </a:r>
            <a:r>
              <a:rPr lang="de-AT" sz="2600" dirty="0" smtClean="0"/>
              <a:t> </a:t>
            </a:r>
            <a:r>
              <a:rPr lang="de-AT" sz="2600" dirty="0" err="1" smtClean="0"/>
              <a:t>which</a:t>
            </a:r>
            <a:r>
              <a:rPr lang="de-AT" sz="2600" dirty="0" smtClean="0"/>
              <a:t> </a:t>
            </a:r>
            <a:r>
              <a:rPr lang="de-AT" sz="2600" dirty="0" err="1" smtClean="0"/>
              <a:t>business</a:t>
            </a:r>
            <a:r>
              <a:rPr lang="de-AT" sz="2600" dirty="0" smtClean="0"/>
              <a:t> </a:t>
            </a:r>
            <a:r>
              <a:rPr lang="de-AT" sz="2600" dirty="0" err="1" smtClean="0"/>
              <a:t>objects</a:t>
            </a:r>
            <a:r>
              <a:rPr lang="de-AT" sz="2600" dirty="0" smtClean="0"/>
              <a:t> </a:t>
            </a:r>
            <a:r>
              <a:rPr lang="de-AT" sz="2600" dirty="0" err="1" smtClean="0"/>
              <a:t>it</a:t>
            </a:r>
            <a:r>
              <a:rPr lang="de-AT" sz="2600" dirty="0" smtClean="0"/>
              <a:t> </a:t>
            </a:r>
            <a:r>
              <a:rPr lang="de-AT" sz="2600" dirty="0" err="1" smtClean="0"/>
              <a:t>creates</a:t>
            </a:r>
            <a:r>
              <a:rPr lang="de-AT" sz="2600" dirty="0" smtClean="0"/>
              <a:t>, </a:t>
            </a:r>
            <a:r>
              <a:rPr lang="de-AT" sz="2600" dirty="0" err="1" smtClean="0"/>
              <a:t>reads</a:t>
            </a:r>
            <a:r>
              <a:rPr lang="de-AT" sz="2600" dirty="0" smtClean="0"/>
              <a:t>, </a:t>
            </a:r>
            <a:r>
              <a:rPr lang="de-AT" sz="2600" dirty="0" err="1" smtClean="0"/>
              <a:t>updates</a:t>
            </a:r>
            <a:r>
              <a:rPr lang="de-AT" sz="2600" dirty="0" smtClean="0"/>
              <a:t>, </a:t>
            </a:r>
            <a:r>
              <a:rPr lang="de-AT" sz="2600" dirty="0" err="1" smtClean="0"/>
              <a:t>delete</a:t>
            </a:r>
            <a:r>
              <a:rPr lang="de-AT" sz="2600" dirty="0" smtClean="0"/>
              <a:t> (CRUD)</a:t>
            </a:r>
          </a:p>
          <a:p>
            <a:r>
              <a:rPr lang="de-AT" sz="2600" dirty="0" err="1" smtClean="0"/>
              <a:t>For</a:t>
            </a:r>
            <a:r>
              <a:rPr lang="de-AT" sz="2600" dirty="0" smtClean="0"/>
              <a:t> </a:t>
            </a:r>
            <a:r>
              <a:rPr lang="de-AT" sz="2600" dirty="0" err="1" smtClean="0"/>
              <a:t>each</a:t>
            </a:r>
            <a:r>
              <a:rPr lang="de-AT" sz="2600" dirty="0" smtClean="0"/>
              <a:t> </a:t>
            </a:r>
            <a:r>
              <a:rPr lang="de-AT" sz="2600" dirty="0" err="1" smtClean="0"/>
              <a:t>decision</a:t>
            </a:r>
            <a:r>
              <a:rPr lang="de-AT" sz="2600" dirty="0" smtClean="0"/>
              <a:t>, </a:t>
            </a:r>
            <a:r>
              <a:rPr lang="de-AT" sz="2600" dirty="0" err="1" smtClean="0"/>
              <a:t>determine</a:t>
            </a:r>
            <a:r>
              <a:rPr lang="de-AT" sz="2600" dirty="0" smtClean="0"/>
              <a:t> </a:t>
            </a:r>
            <a:r>
              <a:rPr lang="de-AT" sz="2600" dirty="0" err="1" smtClean="0"/>
              <a:t>which</a:t>
            </a:r>
            <a:r>
              <a:rPr lang="de-AT" sz="2600" dirty="0" smtClean="0"/>
              <a:t> </a:t>
            </a:r>
            <a:r>
              <a:rPr lang="de-AT" sz="2600" dirty="0" err="1" smtClean="0"/>
              <a:t>objects</a:t>
            </a:r>
            <a:r>
              <a:rPr lang="de-AT" sz="2600" dirty="0" smtClean="0"/>
              <a:t> </a:t>
            </a:r>
            <a:r>
              <a:rPr lang="de-AT" sz="2600" dirty="0" err="1" smtClean="0"/>
              <a:t>it</a:t>
            </a:r>
            <a:r>
              <a:rPr lang="de-AT" sz="2600" dirty="0" smtClean="0"/>
              <a:t> </a:t>
            </a:r>
            <a:r>
              <a:rPr lang="de-AT" sz="2600" dirty="0" err="1" smtClean="0"/>
              <a:t>needs</a:t>
            </a:r>
            <a:endParaRPr lang="de-AT" sz="2600" dirty="0" smtClean="0"/>
          </a:p>
          <a:p>
            <a:pPr marL="0" indent="0">
              <a:buNone/>
            </a:pPr>
            <a:endParaRPr lang="de-AT" dirty="0" smtClean="0"/>
          </a:p>
          <a:p>
            <a:pPr>
              <a:buFont typeface="Arial" pitchFamily="34" charset="0"/>
              <a:buChar char="•"/>
            </a:pPr>
            <a:endParaRPr lang="de-AT" dirty="0"/>
          </a:p>
          <a:p>
            <a:pPr>
              <a:buFont typeface="Arial" pitchFamily="34" charset="0"/>
              <a:buChar char="•"/>
            </a:pPr>
            <a:endParaRPr lang="de-AT" dirty="0" smtClean="0"/>
          </a:p>
          <a:p>
            <a:pPr>
              <a:buFont typeface="Arial" pitchFamily="34" charset="0"/>
              <a:buChar char="•"/>
            </a:pPr>
            <a:endParaRPr lang="de-AT" dirty="0"/>
          </a:p>
          <a:p>
            <a:pPr>
              <a:buFont typeface="Arial" pitchFamily="34" charset="0"/>
              <a:buChar char="•"/>
            </a:pPr>
            <a:endParaRPr lang="de-AT" dirty="0" smtClean="0"/>
          </a:p>
        </p:txBody>
      </p:sp>
      <p:sp>
        <p:nvSpPr>
          <p:cNvPr id="6"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16</a:t>
            </a:fld>
            <a:endParaRPr lang="en-AU" sz="1600" dirty="0"/>
          </a:p>
        </p:txBody>
      </p:sp>
    </p:spTree>
    <p:extLst>
      <p:ext uri="{BB962C8B-B14F-4D97-AF65-F5344CB8AC3E}">
        <p14:creationId xmlns:p14="http://schemas.microsoft.com/office/powerpoint/2010/main" val="165959373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In our example…</a:t>
            </a:r>
            <a:endParaRPr lang="en-AU" dirty="0"/>
          </a:p>
        </p:txBody>
      </p:sp>
      <p:sp>
        <p:nvSpPr>
          <p:cNvPr id="4"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17</a:t>
            </a:fld>
            <a:endParaRPr lang="en-AU" sz="1600" dirty="0"/>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3" y="1106778"/>
            <a:ext cx="6943471" cy="4554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2292" y="2093418"/>
            <a:ext cx="3003804" cy="2934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6421" y="1876436"/>
            <a:ext cx="1335024" cy="750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1192" y="2807634"/>
            <a:ext cx="1091660" cy="1474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81684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wipe(up)">
                                      <p:cBhvr>
                                        <p:cTn id="7" dur="500"/>
                                        <p:tgtEl>
                                          <p:spTgt spid="276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652"/>
                                        </p:tgtEl>
                                        <p:attrNameLst>
                                          <p:attrName>style.visibility</p:attrName>
                                        </p:attrNameLst>
                                      </p:cBhvr>
                                      <p:to>
                                        <p:strVal val="visible"/>
                                      </p:to>
                                    </p:set>
                                    <p:animEffect transition="in" filter="wipe(left)">
                                      <p:cBhvr>
                                        <p:cTn id="12" dur="500"/>
                                        <p:tgtEl>
                                          <p:spTgt spid="276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7654"/>
                                        </p:tgtEl>
                                        <p:attrNameLst>
                                          <p:attrName>style.visibility</p:attrName>
                                        </p:attrNameLst>
                                      </p:cBhvr>
                                      <p:to>
                                        <p:strVal val="visible"/>
                                      </p:to>
                                    </p:set>
                                    <p:animEffect transition="in" filter="wipe(up)">
                                      <p:cBhvr>
                                        <p:cTn id="17" dur="500"/>
                                        <p:tgtEl>
                                          <p:spTgt spid="276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5536" y="260648"/>
            <a:ext cx="8732327" cy="792088"/>
          </a:xfrm>
        </p:spPr>
        <p:txBody>
          <a:bodyPr>
            <a:noAutofit/>
          </a:bodyPr>
          <a:lstStyle/>
          <a:p>
            <a:pPr>
              <a:tabLst>
                <a:tab pos="452438" algn="l"/>
              </a:tabLst>
            </a:pPr>
            <a:r>
              <a:rPr lang="de-AT" dirty="0" smtClean="0"/>
              <a:t>4. 	Adjust task granularity</a:t>
            </a:r>
            <a:endParaRPr lang="de-AT" dirty="0"/>
          </a:p>
        </p:txBody>
      </p:sp>
      <p:sp>
        <p:nvSpPr>
          <p:cNvPr id="3" name="Inhaltsplatzhalter 2"/>
          <p:cNvSpPr>
            <a:spLocks noGrp="1"/>
          </p:cNvSpPr>
          <p:nvPr>
            <p:ph idx="1"/>
          </p:nvPr>
        </p:nvSpPr>
        <p:spPr>
          <a:xfrm>
            <a:off x="611560" y="1340768"/>
            <a:ext cx="7704856" cy="4824536"/>
          </a:xfrm>
        </p:spPr>
        <p:txBody>
          <a:bodyPr/>
          <a:lstStyle/>
          <a:p>
            <a:pPr marL="0" indent="0">
              <a:buNone/>
            </a:pPr>
            <a:r>
              <a:rPr lang="de-AT" b="1" dirty="0" smtClean="0"/>
              <a:t>Principle</a:t>
            </a:r>
            <a:r>
              <a:rPr lang="de-AT" dirty="0" smtClean="0"/>
              <a:t>: BPMSs add value if they coordinate handovers of work between resources.</a:t>
            </a:r>
          </a:p>
          <a:p>
            <a:pPr marL="0" indent="0">
              <a:buNone/>
              <a:tabLst>
                <a:tab pos="363538" algn="l"/>
              </a:tabLst>
            </a:pPr>
            <a:r>
              <a:rPr lang="de-AT" dirty="0" smtClean="0"/>
              <a:t>-&gt; 	Aggregate any two consecutive tasks assigned to the 	same </a:t>
            </a:r>
            <a:r>
              <a:rPr lang="de-AT" dirty="0" err="1" smtClean="0"/>
              <a:t>performer</a:t>
            </a:r>
            <a:endParaRPr lang="de-AT" dirty="0" smtClean="0"/>
          </a:p>
          <a:p>
            <a:pPr marL="0" indent="0">
              <a:buNone/>
              <a:tabLst>
                <a:tab pos="363538" algn="l"/>
              </a:tabLst>
            </a:pPr>
            <a:r>
              <a:rPr lang="de-AT" dirty="0" smtClean="0"/>
              <a:t>-&gt; 	Split </a:t>
            </a:r>
            <a:r>
              <a:rPr lang="de-AT" dirty="0" err="1" smtClean="0"/>
              <a:t>tasks</a:t>
            </a:r>
            <a:r>
              <a:rPr lang="de-AT" dirty="0" smtClean="0"/>
              <a:t> </a:t>
            </a:r>
            <a:r>
              <a:rPr lang="de-AT" dirty="0" err="1" smtClean="0"/>
              <a:t>if</a:t>
            </a:r>
            <a:r>
              <a:rPr lang="de-AT" dirty="0" smtClean="0"/>
              <a:t> </a:t>
            </a:r>
            <a:r>
              <a:rPr lang="de-AT" dirty="0" err="1" smtClean="0"/>
              <a:t>they</a:t>
            </a:r>
            <a:r>
              <a:rPr lang="de-AT" dirty="0" smtClean="0"/>
              <a:t> </a:t>
            </a:r>
            <a:r>
              <a:rPr lang="de-AT" dirty="0" err="1" smtClean="0"/>
              <a:t>require</a:t>
            </a:r>
            <a:r>
              <a:rPr lang="de-AT" dirty="0" smtClean="0"/>
              <a:t> different </a:t>
            </a:r>
            <a:r>
              <a:rPr lang="de-AT" dirty="0" err="1" smtClean="0"/>
              <a:t>performers</a:t>
            </a:r>
            <a:endParaRPr lang="de-AT" dirty="0" smtClean="0"/>
          </a:p>
          <a:p>
            <a:pPr>
              <a:buFont typeface="Arial" pitchFamily="34" charset="0"/>
              <a:buChar char="•"/>
            </a:pPr>
            <a:endParaRPr lang="de-AT" dirty="0" smtClean="0"/>
          </a:p>
          <a:p>
            <a:pPr>
              <a:buFont typeface="Arial" pitchFamily="34" charset="0"/>
              <a:buChar char="•"/>
            </a:pPr>
            <a:endParaRPr lang="de-AT" dirty="0" smtClean="0"/>
          </a:p>
          <a:p>
            <a:pPr>
              <a:buFont typeface="Arial" pitchFamily="34" charset="0"/>
              <a:buChar char="•"/>
            </a:pPr>
            <a:endParaRPr lang="de-AT" dirty="0"/>
          </a:p>
        </p:txBody>
      </p:sp>
      <p:sp>
        <p:nvSpPr>
          <p:cNvPr id="7"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18</a:t>
            </a:fld>
            <a:endParaRPr lang="en-AU" sz="1600"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3717032"/>
            <a:ext cx="5591175"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6922" y="5733256"/>
            <a:ext cx="234315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ight Arrow 15"/>
          <p:cNvSpPr/>
          <p:nvPr/>
        </p:nvSpPr>
        <p:spPr>
          <a:xfrm rot="5400000">
            <a:off x="3767187" y="5049180"/>
            <a:ext cx="432048" cy="3600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p>
        </p:txBody>
      </p:sp>
      <p:pic>
        <p:nvPicPr>
          <p:cNvPr id="17" name="Picture 6" descr="The block has been roughed out"/>
          <p:cNvPicPr>
            <a:picLocks noChangeAspect="1" noChangeArrowheads="1"/>
          </p:cNvPicPr>
          <p:nvPr/>
        </p:nvPicPr>
        <p:blipFill>
          <a:blip r:embed="rId5" cstate="print"/>
          <a:srcRect/>
          <a:stretch>
            <a:fillRect/>
          </a:stretch>
        </p:blipFill>
        <p:spPr bwMode="auto">
          <a:xfrm flipH="1">
            <a:off x="6156176" y="188640"/>
            <a:ext cx="864096" cy="916559"/>
          </a:xfrm>
          <a:prstGeom prst="rect">
            <a:avLst/>
          </a:prstGeom>
          <a:ln>
            <a:noFill/>
          </a:ln>
          <a:effectLst>
            <a:outerShdw blurRad="190500" algn="tl" rotWithShape="0">
              <a:srgbClr val="000000">
                <a:alpha val="70000"/>
              </a:srgbClr>
            </a:outerShdw>
          </a:effectLst>
        </p:spPr>
      </p:pic>
      <p:pic>
        <p:nvPicPr>
          <p:cNvPr id="18" name="Picture 8" descr="The finished carving"/>
          <p:cNvPicPr>
            <a:picLocks noChangeAspect="1" noChangeArrowheads="1"/>
          </p:cNvPicPr>
          <p:nvPr/>
        </p:nvPicPr>
        <p:blipFill>
          <a:blip r:embed="rId6" cstate="print"/>
          <a:srcRect/>
          <a:stretch>
            <a:fillRect/>
          </a:stretch>
        </p:blipFill>
        <p:spPr bwMode="auto">
          <a:xfrm flipH="1">
            <a:off x="7812360" y="183094"/>
            <a:ext cx="853930" cy="905776"/>
          </a:xfrm>
          <a:prstGeom prst="rect">
            <a:avLst/>
          </a:prstGeom>
          <a:ln>
            <a:noFill/>
          </a:ln>
          <a:effectLst>
            <a:outerShdw blurRad="190500" algn="tl" rotWithShape="0">
              <a:srgbClr val="000000">
                <a:alpha val="70000"/>
              </a:srgbClr>
            </a:outerShdw>
          </a:effectLst>
        </p:spPr>
      </p:pic>
      <p:sp>
        <p:nvSpPr>
          <p:cNvPr id="5" name="Left-Right Arrow 4"/>
          <p:cNvSpPr/>
          <p:nvPr/>
        </p:nvSpPr>
        <p:spPr>
          <a:xfrm>
            <a:off x="7236296" y="535980"/>
            <a:ext cx="360040" cy="20073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7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3861" y="3789040"/>
            <a:ext cx="2324100"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720" y="5757068"/>
            <a:ext cx="3895725" cy="94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407336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698"/>
                                        </p:tgtEl>
                                        <p:attrNameLst>
                                          <p:attrName>style.visibility</p:attrName>
                                        </p:attrNameLst>
                                      </p:cBhvr>
                                      <p:to>
                                        <p:strVal val="visible"/>
                                      </p:to>
                                    </p:set>
                                    <p:animEffect transition="in" filter="fade">
                                      <p:cBhvr>
                                        <p:cTn id="12" dur="500"/>
                                        <p:tgtEl>
                                          <p:spTgt spid="296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9700"/>
                                        </p:tgtEl>
                                        <p:attrNameLst>
                                          <p:attrName>style.visibility</p:attrName>
                                        </p:attrNameLst>
                                      </p:cBhvr>
                                      <p:to>
                                        <p:strVal val="visible"/>
                                      </p:to>
                                    </p:set>
                                    <p:animEffect transition="in" filter="fade">
                                      <p:cBhvr>
                                        <p:cTn id="21" dur="500"/>
                                        <p:tgtEl>
                                          <p:spTgt spid="2970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par>
                                <p:cTn id="27" presetID="10" presetClass="exit" presetSubtype="0" fill="hold" nodeType="withEffect">
                                  <p:stCondLst>
                                    <p:cond delay="0"/>
                                  </p:stCondLst>
                                  <p:childTnLst>
                                    <p:animEffect transition="out" filter="fade">
                                      <p:cBhvr>
                                        <p:cTn id="28" dur="500"/>
                                        <p:tgtEl>
                                          <p:spTgt spid="29698"/>
                                        </p:tgtEl>
                                      </p:cBhvr>
                                    </p:animEffect>
                                    <p:set>
                                      <p:cBhvr>
                                        <p:cTn id="29" dur="1" fill="hold">
                                          <p:stCondLst>
                                            <p:cond delay="499"/>
                                          </p:stCondLst>
                                        </p:cTn>
                                        <p:tgtEl>
                                          <p:spTgt spid="29698"/>
                                        </p:tgtEl>
                                        <p:attrNameLst>
                                          <p:attrName>style.visibility</p:attrName>
                                        </p:attrNameLst>
                                      </p:cBhvr>
                                      <p:to>
                                        <p:strVal val="hidden"/>
                                      </p:to>
                                    </p:set>
                                  </p:childTnLst>
                                </p:cTn>
                              </p:par>
                              <p:par>
                                <p:cTn id="30" presetID="10" presetClass="exit" presetSubtype="0" fill="hold" grpId="2" nodeType="with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9700"/>
                                        </p:tgtEl>
                                      </p:cBhvr>
                                    </p:animEffect>
                                    <p:set>
                                      <p:cBhvr>
                                        <p:cTn id="35" dur="1" fill="hold">
                                          <p:stCondLst>
                                            <p:cond delay="499"/>
                                          </p:stCondLst>
                                        </p:cTn>
                                        <p:tgtEl>
                                          <p:spTgt spid="2970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9701"/>
                                        </p:tgtEl>
                                        <p:attrNameLst>
                                          <p:attrName>style.visibility</p:attrName>
                                        </p:attrNameLst>
                                      </p:cBhvr>
                                      <p:to>
                                        <p:strVal val="visible"/>
                                      </p:to>
                                    </p:set>
                                    <p:animEffect transition="in" filter="fade">
                                      <p:cBhvr>
                                        <p:cTn id="40" dur="500"/>
                                        <p:tgtEl>
                                          <p:spTgt spid="2970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3"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up)">
                                      <p:cBhvr>
                                        <p:cTn id="45" dur="500"/>
                                        <p:tgtEl>
                                          <p:spTgt spid="16"/>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29702"/>
                                        </p:tgtEl>
                                        <p:attrNameLst>
                                          <p:attrName>style.visibility</p:attrName>
                                        </p:attrNameLst>
                                      </p:cBhvr>
                                      <p:to>
                                        <p:strVal val="visible"/>
                                      </p:to>
                                    </p:set>
                                    <p:animEffect transition="in" filter="fade">
                                      <p:cBhvr>
                                        <p:cTn id="49" dur="500"/>
                                        <p:tgtEl>
                                          <p:spTgt spid="29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2" animBg="1"/>
      <p:bldP spid="16" grpId="3"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An exception to the rule</a:t>
            </a:r>
            <a:endParaRPr lang="en-AU" dirty="0"/>
          </a:p>
        </p:txBody>
      </p:sp>
      <p:sp>
        <p:nvSpPr>
          <p:cNvPr id="4"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19</a:t>
            </a:fld>
            <a:endParaRPr lang="en-AU" sz="1600" dirty="0"/>
          </a:p>
        </p:txBody>
      </p:sp>
      <p:pic>
        <p:nvPicPr>
          <p:cNvPr id="6" name="Picture 8" descr="\\psf\Home\Downloads\edu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1733" y="188671"/>
            <a:ext cx="1384723" cy="936073"/>
          </a:xfrm>
          <a:prstGeom prst="rect">
            <a:avLst/>
          </a:prstGeom>
          <a:noFill/>
          <a:extLst>
            <a:ext uri="{909E8E84-426E-40dd-AFC4-6F175D3DCCD1}">
              <a14:hiddenFill xmlns:a14="http://schemas.microsoft.com/office/drawing/2010/main">
                <a:solidFill>
                  <a:srgbClr val="FFFFFF"/>
                </a:solidFill>
              </a14:hiddenFill>
            </a:ext>
          </a:extLst>
        </p:spPr>
      </p:pic>
      <p:pic>
        <p:nvPicPr>
          <p:cNvPr id="327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8763" y="2452688"/>
            <a:ext cx="6086475" cy="195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258736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ext uri="{D42A27DB-BD31-4B8C-83A1-F6EECF244321}">
                <p14:modId xmlns:p14="http://schemas.microsoft.com/office/powerpoint/2010/main" val="2978742714"/>
              </p:ext>
            </p:extLst>
          </p:nvPr>
        </p:nvGraphicFramePr>
        <p:xfrm>
          <a:off x="1835150" y="1320091"/>
          <a:ext cx="5303838" cy="4537075"/>
        </p:xfrm>
        <a:graphic>
          <a:graphicData uri="http://schemas.openxmlformats.org/presentationml/2006/ole">
            <mc:AlternateContent xmlns:mc="http://schemas.openxmlformats.org/markup-compatibility/2006">
              <mc:Choice xmlns:v="urn:schemas-microsoft-com:vml" Requires="v">
                <p:oleObj spid="_x0000_s28705" name="Visio" r:id="rId4" imgW="6911893" imgH="5913324" progId="Visio.Drawing.11">
                  <p:embed/>
                </p:oleObj>
              </mc:Choice>
              <mc:Fallback>
                <p:oleObj name="Visio" r:id="rId4" imgW="6911893" imgH="5913324" progId="Visio.Drawing.11">
                  <p:embed/>
                  <p:pic>
                    <p:nvPicPr>
                      <p:cNvPr id="0" name="Object 3"/>
                      <p:cNvPicPr>
                        <a:picLocks noChangeAspect="1" noChangeArrowheads="1"/>
                      </p:cNvPicPr>
                      <p:nvPr/>
                    </p:nvPicPr>
                    <p:blipFill>
                      <a:blip r:embed="rId5"/>
                      <a:srcRect/>
                      <a:stretch>
                        <a:fillRect/>
                      </a:stretch>
                    </p:blipFill>
                    <p:spPr bwMode="auto">
                      <a:xfrm>
                        <a:off x="1835150" y="1320091"/>
                        <a:ext cx="5303838" cy="4537075"/>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413105738"/>
              </p:ext>
            </p:extLst>
          </p:nvPr>
        </p:nvGraphicFramePr>
        <p:xfrm>
          <a:off x="1835696" y="1319793"/>
          <a:ext cx="5303838" cy="4537075"/>
        </p:xfrm>
        <a:graphic>
          <a:graphicData uri="http://schemas.openxmlformats.org/presentationml/2006/ole">
            <mc:AlternateContent xmlns:mc="http://schemas.openxmlformats.org/markup-compatibility/2006">
              <mc:Choice xmlns:v="urn:schemas-microsoft-com:vml" Requires="v">
                <p:oleObj spid="_x0000_s28706" name="Visio" r:id="rId6" imgW="6911893" imgH="5913324" progId="Visio.Drawing.11">
                  <p:embed/>
                </p:oleObj>
              </mc:Choice>
              <mc:Fallback>
                <p:oleObj name="Visio" r:id="rId6" imgW="6911893" imgH="5913324" progId="Visio.Drawing.11">
                  <p:embed/>
                  <p:pic>
                    <p:nvPicPr>
                      <p:cNvPr id="0" name="Object 5"/>
                      <p:cNvPicPr>
                        <a:picLocks noChangeAspect="1" noChangeArrowheads="1"/>
                      </p:cNvPicPr>
                      <p:nvPr/>
                    </p:nvPicPr>
                    <p:blipFill>
                      <a:blip r:embed="rId7"/>
                      <a:srcRect/>
                      <a:stretch>
                        <a:fillRect/>
                      </a:stretch>
                    </p:blipFill>
                    <p:spPr bwMode="auto">
                      <a:xfrm>
                        <a:off x="1835696" y="1319793"/>
                        <a:ext cx="5303838"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688330642"/>
              </p:ext>
            </p:extLst>
          </p:nvPr>
        </p:nvGraphicFramePr>
        <p:xfrm>
          <a:off x="1849564" y="1314739"/>
          <a:ext cx="5303838" cy="4537075"/>
        </p:xfrm>
        <a:graphic>
          <a:graphicData uri="http://schemas.openxmlformats.org/presentationml/2006/ole">
            <mc:AlternateContent xmlns:mc="http://schemas.openxmlformats.org/markup-compatibility/2006">
              <mc:Choice xmlns:v="urn:schemas-microsoft-com:vml" Requires="v">
                <p:oleObj spid="_x0000_s28707" name="Visio" r:id="rId8" imgW="6911893" imgH="5913324" progId="Visio.Drawing.11">
                  <p:embed/>
                </p:oleObj>
              </mc:Choice>
              <mc:Fallback>
                <p:oleObj name="Visio" r:id="rId8" imgW="6911893" imgH="5913324" progId="Visio.Drawing.11">
                  <p:embed/>
                  <p:pic>
                    <p:nvPicPr>
                      <p:cNvPr id="0" name="Object 5"/>
                      <p:cNvPicPr>
                        <a:picLocks noChangeAspect="1" noChangeArrowheads="1"/>
                      </p:cNvPicPr>
                      <p:nvPr/>
                    </p:nvPicPr>
                    <p:blipFill>
                      <a:blip r:embed="rId9"/>
                      <a:srcRect/>
                      <a:stretch>
                        <a:fillRect/>
                      </a:stretch>
                    </p:blipFill>
                    <p:spPr bwMode="auto">
                      <a:xfrm>
                        <a:off x="1849564" y="1314739"/>
                        <a:ext cx="5303838"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972114815"/>
              </p:ext>
            </p:extLst>
          </p:nvPr>
        </p:nvGraphicFramePr>
        <p:xfrm>
          <a:off x="1849564" y="1319464"/>
          <a:ext cx="5303838" cy="4537075"/>
        </p:xfrm>
        <a:graphic>
          <a:graphicData uri="http://schemas.openxmlformats.org/presentationml/2006/ole">
            <mc:AlternateContent xmlns:mc="http://schemas.openxmlformats.org/markup-compatibility/2006">
              <mc:Choice xmlns:v="urn:schemas-microsoft-com:vml" Requires="v">
                <p:oleObj spid="_x0000_s28708" name="Visio" r:id="rId10" imgW="6911893" imgH="5913324" progId="Visio.Drawing.11">
                  <p:embed/>
                </p:oleObj>
              </mc:Choice>
              <mc:Fallback>
                <p:oleObj name="Visio" r:id="rId10" imgW="6911893" imgH="5913324" progId="Visio.Drawing.11">
                  <p:embed/>
                  <p:pic>
                    <p:nvPicPr>
                      <p:cNvPr id="0" name="Object 5"/>
                      <p:cNvPicPr>
                        <a:picLocks noChangeAspect="1" noChangeArrowheads="1"/>
                      </p:cNvPicPr>
                      <p:nvPr/>
                    </p:nvPicPr>
                    <p:blipFill>
                      <a:blip r:embed="rId11"/>
                      <a:srcRect/>
                      <a:stretch>
                        <a:fillRect/>
                      </a:stretch>
                    </p:blipFill>
                    <p:spPr bwMode="auto">
                      <a:xfrm>
                        <a:off x="1849564" y="1319464"/>
                        <a:ext cx="5303838"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036406591"/>
              </p:ext>
            </p:extLst>
          </p:nvPr>
        </p:nvGraphicFramePr>
        <p:xfrm>
          <a:off x="1835647" y="1319464"/>
          <a:ext cx="5303838" cy="4537075"/>
        </p:xfrm>
        <a:graphic>
          <a:graphicData uri="http://schemas.openxmlformats.org/presentationml/2006/ole">
            <mc:AlternateContent xmlns:mc="http://schemas.openxmlformats.org/markup-compatibility/2006">
              <mc:Choice xmlns:v="urn:schemas-microsoft-com:vml" Requires="v">
                <p:oleObj spid="_x0000_s28709" name="Visio" r:id="rId12" imgW="6911893" imgH="5913324" progId="Visio.Drawing.11">
                  <p:embed/>
                </p:oleObj>
              </mc:Choice>
              <mc:Fallback>
                <p:oleObj name="Visio" r:id="rId12" imgW="6911893" imgH="5913324" progId="Visio.Drawing.11">
                  <p:embed/>
                  <p:pic>
                    <p:nvPicPr>
                      <p:cNvPr id="0" name="Object 5"/>
                      <p:cNvPicPr>
                        <a:picLocks noChangeAspect="1" noChangeArrowheads="1"/>
                      </p:cNvPicPr>
                      <p:nvPr/>
                    </p:nvPicPr>
                    <p:blipFill>
                      <a:blip r:embed="rId13"/>
                      <a:srcRect/>
                      <a:stretch>
                        <a:fillRect/>
                      </a:stretch>
                    </p:blipFill>
                    <p:spPr bwMode="auto">
                      <a:xfrm>
                        <a:off x="1835647" y="1319464"/>
                        <a:ext cx="5303838"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052997650"/>
              </p:ext>
            </p:extLst>
          </p:nvPr>
        </p:nvGraphicFramePr>
        <p:xfrm>
          <a:off x="1835696" y="1319793"/>
          <a:ext cx="5303838" cy="4537075"/>
        </p:xfrm>
        <a:graphic>
          <a:graphicData uri="http://schemas.openxmlformats.org/presentationml/2006/ole">
            <mc:AlternateContent xmlns:mc="http://schemas.openxmlformats.org/markup-compatibility/2006">
              <mc:Choice xmlns:v="urn:schemas-microsoft-com:vml" Requires="v">
                <p:oleObj spid="_x0000_s28710" name="Visio" r:id="rId14" imgW="6911893" imgH="5913324" progId="Visio.Drawing.11">
                  <p:embed/>
                </p:oleObj>
              </mc:Choice>
              <mc:Fallback>
                <p:oleObj name="Visio" r:id="rId14" imgW="6911893" imgH="5913324" progId="Visio.Drawing.11">
                  <p:embed/>
                  <p:pic>
                    <p:nvPicPr>
                      <p:cNvPr id="0" name="Object 5"/>
                      <p:cNvPicPr>
                        <a:picLocks noChangeAspect="1" noChangeArrowheads="1"/>
                      </p:cNvPicPr>
                      <p:nvPr/>
                    </p:nvPicPr>
                    <p:blipFill>
                      <a:blip r:embed="rId15"/>
                      <a:srcRect/>
                      <a:stretch>
                        <a:fillRect/>
                      </a:stretch>
                    </p:blipFill>
                    <p:spPr bwMode="auto">
                      <a:xfrm>
                        <a:off x="1835696" y="1319793"/>
                        <a:ext cx="5303838"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236758222"/>
              </p:ext>
            </p:extLst>
          </p:nvPr>
        </p:nvGraphicFramePr>
        <p:xfrm>
          <a:off x="1849438" y="1320091"/>
          <a:ext cx="5303837" cy="4537075"/>
        </p:xfrm>
        <a:graphic>
          <a:graphicData uri="http://schemas.openxmlformats.org/presentationml/2006/ole">
            <mc:AlternateContent xmlns:mc="http://schemas.openxmlformats.org/markup-compatibility/2006">
              <mc:Choice xmlns:v="urn:schemas-microsoft-com:vml" Requires="v">
                <p:oleObj spid="_x0000_s28711" name="Visio" r:id="rId16" imgW="6911893" imgH="5913324" progId="Visio.Drawing.11">
                  <p:embed/>
                </p:oleObj>
              </mc:Choice>
              <mc:Fallback>
                <p:oleObj name="Visio" r:id="rId16" imgW="6911893" imgH="5913324" progId="Visio.Drawing.11">
                  <p:embed/>
                  <p:pic>
                    <p:nvPicPr>
                      <p:cNvPr id="0" name="Object 5"/>
                      <p:cNvPicPr>
                        <a:picLocks noChangeAspect="1" noChangeArrowheads="1"/>
                      </p:cNvPicPr>
                      <p:nvPr/>
                    </p:nvPicPr>
                    <p:blipFill>
                      <a:blip r:embed="rId17"/>
                      <a:srcRect/>
                      <a:stretch>
                        <a:fillRect/>
                      </a:stretch>
                    </p:blipFill>
                    <p:spPr bwMode="auto">
                      <a:xfrm>
                        <a:off x="1849438" y="1320091"/>
                        <a:ext cx="5303837"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a:xfrm>
            <a:off x="467544" y="260648"/>
            <a:ext cx="8352928" cy="792088"/>
          </a:xfrm>
        </p:spPr>
        <p:txBody>
          <a:bodyPr>
            <a:normAutofit/>
          </a:bodyPr>
          <a:lstStyle/>
          <a:p>
            <a:pPr algn="l"/>
            <a:r>
              <a:rPr lang="en-AU" dirty="0" smtClean="0"/>
              <a:t>Where are we?</a:t>
            </a:r>
            <a:endParaRPr lang="en-AU" dirty="0"/>
          </a:p>
        </p:txBody>
      </p:sp>
      <p:pic>
        <p:nvPicPr>
          <p:cNvPr id="8" name="Picture 2" descr="\\psf\Home\Desktop\pics\ch2_harborarch.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223661" y="1268760"/>
            <a:ext cx="1906560" cy="9784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9" name="Picture 4" descr="\\psf\Home\Desktop\pics\ch3_PurchaseOrder3.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79512" y="4253658"/>
            <a:ext cx="1627828" cy="9436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psf\Home\Desktop\pics\ch3_PurchaseOrder1.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flipV="1">
            <a:off x="6627373" y="2692748"/>
            <a:ext cx="1728192" cy="1967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psf\Home\Desktop\pics\ch6_cause_effect_rejected_equipment.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123972" y="4170190"/>
            <a:ext cx="1571523" cy="1110614"/>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5" name="Picture 8" descr="\\psf\Home\Desktop\pics\ch7_BIMPCreditApplicationHistograms.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77387" y="2373610"/>
            <a:ext cx="1568434" cy="83504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6186" name="Picture 42" descr="\\psf\Home\Desktop\pics\ch10_final.jp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491879" y="6277102"/>
            <a:ext cx="1837423" cy="464266"/>
          </a:xfrm>
          <a:prstGeom prst="rect">
            <a:avLst/>
          </a:prstGeom>
          <a:noFill/>
          <a:extLst>
            <a:ext uri="{909E8E84-426E-40dd-AFC4-6F175D3DCCD1}">
              <a14:hiddenFill xmlns:a14="http://schemas.microsoft.com/office/drawing/2010/main">
                <a:solidFill>
                  <a:srgbClr val="FFFFFF"/>
                </a:solidFill>
              </a14:hiddenFill>
            </a:ext>
          </a:extLst>
        </p:spPr>
      </p:pic>
      <p:sp>
        <p:nvSpPr>
          <p:cNvPr id="16"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2</a:t>
            </a:fld>
            <a:endParaRPr lang="en-AU" sz="1600" dirty="0"/>
          </a:p>
        </p:txBody>
      </p:sp>
      <p:sp>
        <p:nvSpPr>
          <p:cNvPr id="22" name="Abgerundetes Rechteck 2"/>
          <p:cNvSpPr>
            <a:spLocks noChangeArrowheads="1"/>
          </p:cNvSpPr>
          <p:nvPr/>
        </p:nvSpPr>
        <p:spPr bwMode="auto">
          <a:xfrm>
            <a:off x="2555776" y="5013176"/>
            <a:ext cx="1367557" cy="824880"/>
          </a:xfrm>
          <a:prstGeom prst="roundRect">
            <a:avLst>
              <a:gd name="adj" fmla="val 16667"/>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defTabSz="449263">
              <a:buClr>
                <a:srgbClr val="000000"/>
              </a:buClr>
              <a:buSzPct val="100000"/>
              <a:buFont typeface="Times New Roman" charset="0"/>
              <a:buNone/>
            </a:pPr>
            <a:endParaRPr lang="de-AT" b="0">
              <a:solidFill>
                <a:schemeClr val="bg1"/>
              </a:solidFill>
              <a:cs typeface="Arial" charset="0"/>
            </a:endParaRPr>
          </a:p>
        </p:txBody>
      </p:sp>
    </p:spTree>
    <p:extLst>
      <p:ext uri="{BB962C8B-B14F-4D97-AF65-F5344CB8AC3E}">
        <p14:creationId xmlns:p14="http://schemas.microsoft.com/office/powerpoint/2010/main" val="122911737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psf\Home\Desktop\Screen Shot 2013-08-24 at 3.00.19 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58" y="1028328"/>
            <a:ext cx="7882269" cy="384083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AU" dirty="0" smtClean="0"/>
              <a:t>Our example…</a:t>
            </a:r>
            <a:endParaRPr lang="en-AU" dirty="0"/>
          </a:p>
        </p:txBody>
      </p:sp>
      <p:sp>
        <p:nvSpPr>
          <p:cNvPr id="5" name="Title 2"/>
          <p:cNvSpPr txBox="1">
            <a:spLocks/>
          </p:cNvSpPr>
          <p:nvPr/>
        </p:nvSpPr>
        <p:spPr>
          <a:xfrm>
            <a:off x="5652120" y="908720"/>
            <a:ext cx="2736304" cy="79208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C00000"/>
                </a:solidFill>
                <a:effectLst/>
                <a:latin typeface="+mj-lt"/>
                <a:ea typeface="+mj-ea"/>
                <a:cs typeface="+mj-cs"/>
              </a:defRPr>
            </a:lvl1pPr>
          </a:lstStyle>
          <a:p>
            <a:pPr algn="r"/>
            <a:r>
              <a:rPr lang="en-AU" sz="2400" dirty="0" smtClean="0">
                <a:solidFill>
                  <a:schemeClr val="tx1">
                    <a:lumMod val="75000"/>
                    <a:lumOff val="25000"/>
                  </a:schemeClr>
                </a:solidFill>
                <a:latin typeface="+mn-lt"/>
              </a:rPr>
              <a:t>Before Step 1</a:t>
            </a:r>
            <a:endParaRPr lang="en-AU" sz="2400" dirty="0">
              <a:solidFill>
                <a:schemeClr val="tx1">
                  <a:lumMod val="75000"/>
                  <a:lumOff val="25000"/>
                </a:schemeClr>
              </a:solidFill>
              <a:latin typeface="+mn-lt"/>
            </a:endParaRP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435" y="1028328"/>
            <a:ext cx="7935799" cy="5713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2"/>
          <p:cNvSpPr txBox="1">
            <a:spLocks/>
          </p:cNvSpPr>
          <p:nvPr/>
        </p:nvSpPr>
        <p:spPr>
          <a:xfrm>
            <a:off x="5622552" y="908720"/>
            <a:ext cx="2736304" cy="792088"/>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C00000"/>
                </a:solidFill>
                <a:effectLst/>
                <a:latin typeface="+mj-lt"/>
                <a:ea typeface="+mj-ea"/>
                <a:cs typeface="+mj-cs"/>
              </a:defRPr>
            </a:lvl1pPr>
          </a:lstStyle>
          <a:p>
            <a:pPr algn="r"/>
            <a:r>
              <a:rPr lang="en-AU" sz="2400" dirty="0" smtClean="0">
                <a:solidFill>
                  <a:schemeClr val="tx1">
                    <a:lumMod val="75000"/>
                    <a:lumOff val="25000"/>
                  </a:schemeClr>
                </a:solidFill>
                <a:latin typeface="+mn-lt"/>
              </a:rPr>
              <a:t>After Step 4</a:t>
            </a:r>
            <a:endParaRPr lang="en-AU" sz="2400" dirty="0">
              <a:solidFill>
                <a:schemeClr val="tx1">
                  <a:lumMod val="75000"/>
                  <a:lumOff val="25000"/>
                </a:schemeClr>
              </a:solidFill>
              <a:latin typeface="+mn-lt"/>
            </a:endParaRPr>
          </a:p>
        </p:txBody>
      </p:sp>
    </p:spTree>
    <p:extLst>
      <p:ext uri="{BB962C8B-B14F-4D97-AF65-F5344CB8AC3E}">
        <p14:creationId xmlns:p14="http://schemas.microsoft.com/office/powerpoint/2010/main" val="2595053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wheel(1)">
                                      <p:cBhvr>
                                        <p:cTn id="7" dur="2000"/>
                                        <p:tgtEl>
                                          <p:spTgt spid="317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5536" y="3068960"/>
            <a:ext cx="4320480" cy="50405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el 1"/>
          <p:cNvSpPr>
            <a:spLocks noGrp="1"/>
          </p:cNvSpPr>
          <p:nvPr>
            <p:ph type="title"/>
          </p:nvPr>
        </p:nvSpPr>
        <p:spPr/>
        <p:txBody>
          <a:bodyPr>
            <a:normAutofit/>
          </a:bodyPr>
          <a:lstStyle/>
          <a:p>
            <a:r>
              <a:rPr lang="de-AT" dirty="0" smtClean="0"/>
              <a:t>Bridging the gap: one task at a time</a:t>
            </a:r>
            <a:endParaRPr lang="de-AT" dirty="0"/>
          </a:p>
        </p:txBody>
      </p:sp>
      <p:sp>
        <p:nvSpPr>
          <p:cNvPr id="3" name="Inhaltsplatzhalter 2"/>
          <p:cNvSpPr>
            <a:spLocks noGrp="1"/>
          </p:cNvSpPr>
          <p:nvPr>
            <p:ph idx="1"/>
          </p:nvPr>
        </p:nvSpPr>
        <p:spPr/>
        <p:txBody>
          <a:bodyPr/>
          <a:lstStyle/>
          <a:p>
            <a:pPr marL="457200" indent="-457200">
              <a:buFont typeface="+mj-lt"/>
              <a:buAutoNum type="arabicPeriod"/>
            </a:pPr>
            <a:r>
              <a:rPr lang="en-US" dirty="0" smtClean="0"/>
              <a:t>Identify </a:t>
            </a:r>
            <a:r>
              <a:rPr lang="en-US" dirty="0"/>
              <a:t>the automation boundaries</a:t>
            </a:r>
          </a:p>
          <a:p>
            <a:pPr marL="457200" indent="-457200">
              <a:buFont typeface="+mj-lt"/>
              <a:buAutoNum type="arabicPeriod"/>
            </a:pPr>
            <a:r>
              <a:rPr lang="en-US" dirty="0" smtClean="0"/>
              <a:t>Review </a:t>
            </a:r>
            <a:r>
              <a:rPr lang="en-US" dirty="0"/>
              <a:t>manual </a:t>
            </a:r>
            <a:r>
              <a:rPr lang="en-US" dirty="0" smtClean="0"/>
              <a:t>tasks</a:t>
            </a:r>
          </a:p>
          <a:p>
            <a:pPr marL="457200" indent="-457200">
              <a:buFont typeface="+mj-lt"/>
              <a:buAutoNum type="arabicPeriod"/>
            </a:pPr>
            <a:r>
              <a:rPr lang="en-US" dirty="0"/>
              <a:t>Complete the process model</a:t>
            </a:r>
          </a:p>
          <a:p>
            <a:pPr marL="457200" indent="-457200">
              <a:buFont typeface="+mj-lt"/>
              <a:buAutoNum type="arabicPeriod"/>
            </a:pPr>
            <a:r>
              <a:rPr lang="en-US" dirty="0" smtClean="0"/>
              <a:t>Adjust task granularity</a:t>
            </a:r>
            <a:endParaRPr lang="en-US" dirty="0"/>
          </a:p>
          <a:p>
            <a:pPr marL="457200" indent="-457200">
              <a:buFont typeface="+mj-lt"/>
              <a:buAutoNum type="arabicPeriod"/>
            </a:pPr>
            <a:r>
              <a:rPr lang="en-US" dirty="0" smtClean="0"/>
              <a:t>Specify </a:t>
            </a:r>
            <a:r>
              <a:rPr lang="en-US" dirty="0"/>
              <a:t>execution </a:t>
            </a:r>
            <a:r>
              <a:rPr lang="en-US" dirty="0" smtClean="0"/>
              <a:t>properties</a:t>
            </a:r>
          </a:p>
          <a:p>
            <a:pPr marL="457200" indent="-457200">
              <a:buFont typeface="+mj-lt"/>
              <a:buAutoNum type="arabicPeriod"/>
            </a:pPr>
            <a:endParaRPr lang="en-US" dirty="0"/>
          </a:p>
          <a:p>
            <a:pPr marL="457200" indent="-457200">
              <a:buFont typeface="+mj-lt"/>
              <a:buAutoNum type="arabicPeriod"/>
            </a:pPr>
            <a:endParaRPr lang="en-US" dirty="0" smtClean="0"/>
          </a:p>
          <a:p>
            <a:pPr marL="457200" indent="-457200">
              <a:buFont typeface="+mj-lt"/>
              <a:buAutoNum type="arabicPeriod"/>
            </a:pPr>
            <a:endParaRPr lang="en-US" dirty="0"/>
          </a:p>
          <a:p>
            <a:endParaRPr lang="de-AT" dirty="0"/>
          </a:p>
          <a:p>
            <a:pPr marL="0" indent="0">
              <a:buNone/>
            </a:pPr>
            <a:endParaRPr lang="de-AT" dirty="0"/>
          </a:p>
        </p:txBody>
      </p:sp>
      <p:pic>
        <p:nvPicPr>
          <p:cNvPr id="5" name="Picture 5"/>
          <p:cNvPicPr>
            <a:picLocks noChangeAspect="1" noChangeArrowheads="1"/>
          </p:cNvPicPr>
          <p:nvPr/>
        </p:nvPicPr>
        <p:blipFill>
          <a:blip r:embed="rId3" cstate="print"/>
          <a:srcRect/>
          <a:stretch>
            <a:fillRect/>
          </a:stretch>
        </p:blipFill>
        <p:spPr bwMode="auto">
          <a:xfrm>
            <a:off x="3131840" y="4384740"/>
            <a:ext cx="2328276" cy="1238689"/>
          </a:xfrm>
          <a:prstGeom prst="rect">
            <a:avLst/>
          </a:prstGeom>
          <a:noFill/>
          <a:ln w="9525">
            <a:noFill/>
            <a:miter lim="800000"/>
            <a:headEnd/>
            <a:tailEnd/>
          </a:ln>
          <a:effectLst/>
        </p:spPr>
      </p:pic>
      <p:pic>
        <p:nvPicPr>
          <p:cNvPr id="6" name="Picture 11" descr="board%20room"/>
          <p:cNvPicPr>
            <a:picLocks noChangeAspect="1" noChangeArrowheads="1"/>
          </p:cNvPicPr>
          <p:nvPr/>
        </p:nvPicPr>
        <p:blipFill>
          <a:blip r:embed="rId4" cstate="print"/>
          <a:srcRect/>
          <a:stretch>
            <a:fillRect/>
          </a:stretch>
        </p:blipFill>
        <p:spPr bwMode="auto">
          <a:xfrm>
            <a:off x="899592" y="4365104"/>
            <a:ext cx="1925639" cy="1394951"/>
          </a:xfrm>
          <a:prstGeom prst="rect">
            <a:avLst/>
          </a:prstGeom>
          <a:ln>
            <a:noFill/>
          </a:ln>
          <a:effectLst>
            <a:outerShdw blurRad="190500" algn="tl" rotWithShape="0">
              <a:srgbClr val="000000">
                <a:alpha val="70000"/>
              </a:srgbClr>
            </a:outerShdw>
          </a:effectLst>
        </p:spPr>
      </p:pic>
      <p:pic>
        <p:nvPicPr>
          <p:cNvPr id="7" name="Picture 14" descr="MPj04068300000[1]"/>
          <p:cNvPicPr>
            <a:picLocks noChangeAspect="1" noChangeArrowheads="1"/>
          </p:cNvPicPr>
          <p:nvPr/>
        </p:nvPicPr>
        <p:blipFill>
          <a:blip r:embed="rId5" cstate="print"/>
          <a:srcRect/>
          <a:stretch>
            <a:fillRect/>
          </a:stretch>
        </p:blipFill>
        <p:spPr bwMode="auto">
          <a:xfrm>
            <a:off x="5762227" y="4365104"/>
            <a:ext cx="2016125" cy="1347787"/>
          </a:xfrm>
          <a:prstGeom prst="rect">
            <a:avLst/>
          </a:prstGeom>
          <a:ln>
            <a:noFill/>
          </a:ln>
          <a:effectLst>
            <a:outerShdw blurRad="190500" algn="tl" rotWithShape="0">
              <a:srgbClr val="000000">
                <a:alpha val="70000"/>
              </a:srgbClr>
            </a:outerShdw>
          </a:effectLst>
        </p:spPr>
      </p:pic>
      <p:sp>
        <p:nvSpPr>
          <p:cNvPr id="8"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21</a:t>
            </a:fld>
            <a:endParaRPr lang="en-AU" sz="1600" dirty="0"/>
          </a:p>
        </p:txBody>
      </p:sp>
    </p:spTree>
    <p:extLst>
      <p:ext uri="{BB962C8B-B14F-4D97-AF65-F5344CB8AC3E}">
        <p14:creationId xmlns:p14="http://schemas.microsoft.com/office/powerpoint/2010/main" val="32061173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5. Specify </a:t>
            </a:r>
            <a:r>
              <a:rPr lang="de-AT" dirty="0"/>
              <a:t>e</a:t>
            </a:r>
            <a:r>
              <a:rPr lang="de-AT" dirty="0" smtClean="0"/>
              <a:t>xecution properties</a:t>
            </a:r>
            <a:endParaRPr lang="de-AT" dirty="0"/>
          </a:p>
        </p:txBody>
      </p:sp>
      <p:sp>
        <p:nvSpPr>
          <p:cNvPr id="3" name="Inhaltsplatzhalter 2"/>
          <p:cNvSpPr>
            <a:spLocks noGrp="1"/>
          </p:cNvSpPr>
          <p:nvPr>
            <p:ph idx="1"/>
          </p:nvPr>
        </p:nvSpPr>
        <p:spPr>
          <a:xfrm>
            <a:off x="611560" y="1340768"/>
            <a:ext cx="7944147" cy="4824536"/>
          </a:xfrm>
        </p:spPr>
        <p:txBody>
          <a:bodyPr/>
          <a:lstStyle/>
          <a:p>
            <a:pPr marL="0" indent="0">
              <a:buNone/>
            </a:pPr>
            <a:r>
              <a:rPr lang="en-US" dirty="0" smtClean="0"/>
              <a:t>-&gt; Process variables, messages, signals, errors</a:t>
            </a:r>
            <a:endParaRPr lang="en-US" dirty="0"/>
          </a:p>
          <a:p>
            <a:pPr marL="0" indent="0">
              <a:buNone/>
              <a:tabLst>
                <a:tab pos="355600" algn="l"/>
              </a:tabLst>
            </a:pPr>
            <a:r>
              <a:rPr lang="en-US" dirty="0" smtClean="0"/>
              <a:t>-&gt; Task and event variables </a:t>
            </a:r>
            <a:r>
              <a:rPr lang="en-US" dirty="0"/>
              <a:t>and their mappings to process </a:t>
            </a:r>
            <a:r>
              <a:rPr lang="en-US" dirty="0" smtClean="0"/>
              <a:t>	variables</a:t>
            </a:r>
            <a:endParaRPr lang="en-US" dirty="0"/>
          </a:p>
          <a:p>
            <a:pPr marL="0" indent="0">
              <a:buNone/>
            </a:pPr>
            <a:r>
              <a:rPr lang="en-US" dirty="0"/>
              <a:t>-&gt; Service </a:t>
            </a:r>
            <a:r>
              <a:rPr lang="en-US" dirty="0" smtClean="0"/>
              <a:t>details</a:t>
            </a:r>
          </a:p>
          <a:p>
            <a:pPr marL="0" indent="0">
              <a:buNone/>
            </a:pPr>
            <a:r>
              <a:rPr lang="en-US" dirty="0" smtClean="0"/>
              <a:t>-&gt; Code snippets</a:t>
            </a:r>
          </a:p>
          <a:p>
            <a:pPr marL="0" indent="0">
              <a:buNone/>
            </a:pPr>
            <a:r>
              <a:rPr lang="en-US" dirty="0" smtClean="0"/>
              <a:t>-&gt; Participant assignment rules and user interface structure</a:t>
            </a:r>
          </a:p>
          <a:p>
            <a:pPr marL="0" indent="0">
              <a:buNone/>
            </a:pPr>
            <a:r>
              <a:rPr lang="en-US" dirty="0" smtClean="0"/>
              <a:t>-&gt; Task, event and sequence flow expressions</a:t>
            </a:r>
            <a:endParaRPr lang="en-US" dirty="0"/>
          </a:p>
          <a:p>
            <a:pPr marL="0" indent="0">
              <a:buNone/>
            </a:pPr>
            <a:r>
              <a:rPr lang="en-US" dirty="0"/>
              <a:t>-&gt; </a:t>
            </a:r>
            <a:r>
              <a:rPr lang="en-US" dirty="0" smtClean="0"/>
              <a:t>BPMS-specific: work queues, forms, connectors…</a:t>
            </a:r>
            <a:endParaRPr lang="de-AT" dirty="0"/>
          </a:p>
        </p:txBody>
      </p:sp>
      <p:pic>
        <p:nvPicPr>
          <p:cNvPr id="11267" name="Picture 3" descr="\\psf\Home\Downloads\imag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3548" y="4797152"/>
            <a:ext cx="1529245" cy="194421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57153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500"/>
                                        <p:tgtEl>
                                          <p:spTgt spid="3">
                                            <p:txEl>
                                              <p:pRg st="3" end="3"/>
                                            </p:txEl>
                                          </p:spTgt>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500"/>
                                        <p:tgtEl>
                                          <p:spTgt spid="3">
                                            <p:txEl>
                                              <p:pRg st="4" end="4"/>
                                            </p:txEl>
                                          </p:spTgt>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up)">
                                      <p:cBhvr>
                                        <p:cTn id="27" dur="500"/>
                                        <p:tgtEl>
                                          <p:spTgt spid="3">
                                            <p:txEl>
                                              <p:pRg st="5" end="5"/>
                                            </p:txEl>
                                          </p:spTgt>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up)">
                                      <p:cBhvr>
                                        <p:cTn id="31" dur="500"/>
                                        <p:tgtEl>
                                          <p:spTgt spid="3">
                                            <p:txEl>
                                              <p:pRg st="6" end="6"/>
                                            </p:txEl>
                                          </p:spTgt>
                                        </p:tgtEl>
                                      </p:cBhvr>
                                    </p:animEffect>
                                  </p:childTnLst>
                                </p:cTn>
                              </p:par>
                            </p:childTnLst>
                          </p:cTn>
                        </p:par>
                        <p:par>
                          <p:cTn id="32" fill="hold">
                            <p:stCondLst>
                              <p:cond delay="3500"/>
                            </p:stCondLst>
                            <p:childTnLst>
                              <p:par>
                                <p:cTn id="33" presetID="14" presetClass="entr" presetSubtype="10" fill="hold" nodeType="afterEffect">
                                  <p:stCondLst>
                                    <p:cond delay="0"/>
                                  </p:stCondLst>
                                  <p:childTnLst>
                                    <p:set>
                                      <p:cBhvr>
                                        <p:cTn id="34" dur="1" fill="hold">
                                          <p:stCondLst>
                                            <p:cond delay="0"/>
                                          </p:stCondLst>
                                        </p:cTn>
                                        <p:tgtEl>
                                          <p:spTgt spid="11267"/>
                                        </p:tgtEl>
                                        <p:attrNameLst>
                                          <p:attrName>style.visibility</p:attrName>
                                        </p:attrNameLst>
                                      </p:cBhvr>
                                      <p:to>
                                        <p:strVal val="visible"/>
                                      </p:to>
                                    </p:set>
                                    <p:animEffect transition="in" filter="randombar(horizontal)">
                                      <p:cBhvr>
                                        <p:cTn id="35"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Business Process Management System</a:t>
            </a:r>
            <a:endParaRPr lang="de-A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104" y="1548064"/>
            <a:ext cx="7308304" cy="483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23</a:t>
            </a:fld>
            <a:endParaRPr lang="en-AU" sz="1600" dirty="0"/>
          </a:p>
        </p:txBody>
      </p:sp>
    </p:spTree>
    <p:extLst>
      <p:ext uri="{BB962C8B-B14F-4D97-AF65-F5344CB8AC3E}">
        <p14:creationId xmlns:p14="http://schemas.microsoft.com/office/powerpoint/2010/main" val="159984905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Process modeling </a:t>
            </a:r>
            <a:r>
              <a:rPr lang="en-US" dirty="0" smtClean="0"/>
              <a:t>tool</a:t>
            </a:r>
            <a:endParaRPr lang="de-AT" dirty="0"/>
          </a:p>
        </p:txBody>
      </p:sp>
      <p:sp>
        <p:nvSpPr>
          <p:cNvPr id="9" name="Inhaltsplatzhalter 2"/>
          <p:cNvSpPr>
            <a:spLocks noGrp="1"/>
          </p:cNvSpPr>
          <p:nvPr>
            <p:ph idx="1"/>
          </p:nvPr>
        </p:nvSpPr>
        <p:spPr>
          <a:xfrm>
            <a:off x="539552" y="1124744"/>
            <a:ext cx="8136904" cy="4824536"/>
          </a:xfrm>
        </p:spPr>
        <p:txBody>
          <a:bodyPr/>
          <a:lstStyle/>
          <a:p>
            <a:r>
              <a:rPr lang="en-US" dirty="0" smtClean="0"/>
              <a:t>To create and </a:t>
            </a:r>
            <a:r>
              <a:rPr lang="en-US" dirty="0"/>
              <a:t>modify </a:t>
            </a:r>
            <a:r>
              <a:rPr lang="en-US" dirty="0" smtClean="0"/>
              <a:t>executable process models (by specifying execution properties)</a:t>
            </a:r>
          </a:p>
          <a:p>
            <a:r>
              <a:rPr lang="en-US" dirty="0" smtClean="0"/>
              <a:t>To store and </a:t>
            </a:r>
            <a:r>
              <a:rPr lang="en-US" dirty="0"/>
              <a:t>retrieve </a:t>
            </a:r>
            <a:r>
              <a:rPr lang="en-US" dirty="0" smtClean="0"/>
              <a:t>automation solutions from </a:t>
            </a:r>
            <a:r>
              <a:rPr lang="en-US" dirty="0"/>
              <a:t>a process model </a:t>
            </a:r>
            <a:r>
              <a:rPr lang="en-US" dirty="0" smtClean="0"/>
              <a:t>repository</a:t>
            </a:r>
          </a:p>
          <a:p>
            <a:r>
              <a:rPr lang="en-US" dirty="0" smtClean="0"/>
              <a:t>May import from conceptual process modeling tools</a:t>
            </a:r>
            <a:endParaRPr lang="de-AT" dirty="0"/>
          </a:p>
        </p:txBody>
      </p:sp>
      <p:sp>
        <p:nvSpPr>
          <p:cNvPr id="12" name="Rectangle 11"/>
          <p:cNvSpPr/>
          <p:nvPr/>
        </p:nvSpPr>
        <p:spPr>
          <a:xfrm>
            <a:off x="2915816" y="4427587"/>
            <a:ext cx="792000" cy="41400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104" y="1548064"/>
            <a:ext cx="7308304" cy="483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2709317" y="4283571"/>
            <a:ext cx="854483" cy="414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24</a:t>
            </a:fld>
            <a:endParaRPr lang="en-AU" sz="1600" dirty="0"/>
          </a:p>
        </p:txBody>
      </p:sp>
    </p:spTree>
    <p:extLst>
      <p:ext uri="{BB962C8B-B14F-4D97-AF65-F5344CB8AC3E}">
        <p14:creationId xmlns:p14="http://schemas.microsoft.com/office/powerpoint/2010/main" val="10251354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13"/>
                                        </p:tgtEl>
                                      </p:cBhvr>
                                      <p:by x="55000" y="55000"/>
                                    </p:animScale>
                                  </p:childTnLst>
                                </p:cTn>
                              </p:par>
                              <p:par>
                                <p:cTn id="7" presetID="42" presetClass="path" presetSubtype="0" accel="50000" decel="50000" fill="hold" nodeType="withEffect">
                                  <p:stCondLst>
                                    <p:cond delay="0"/>
                                  </p:stCondLst>
                                  <p:childTnLst>
                                    <p:animMotion origin="layout" path="M 2.77778E-7 7.40741E-7 L -0.00191 0.18449 " pathEditMode="relative" rAng="0" ptsTypes="AA">
                                      <p:cBhvr>
                                        <p:cTn id="8" dur="2000" fill="hold"/>
                                        <p:tgtEl>
                                          <p:spTgt spid="13"/>
                                        </p:tgtEl>
                                        <p:attrNameLst>
                                          <p:attrName>ppt_x</p:attrName>
                                          <p:attrName>ppt_y</p:attrName>
                                        </p:attrNameLst>
                                      </p:cBhvr>
                                      <p:rCtr x="-104" y="9213"/>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2500"/>
                            </p:stCondLst>
                            <p:childTnLst>
                              <p:par>
                                <p:cTn id="14" presetID="22" presetClass="entr" presetSubtype="1"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wipe(up)">
                                      <p:cBhvr>
                                        <p:cTn id="16" dur="500"/>
                                        <p:tgtEl>
                                          <p:spTgt spid="9">
                                            <p:txEl>
                                              <p:pRg st="0" end="0"/>
                                            </p:txEl>
                                          </p:spTgt>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wipe(up)">
                                      <p:cBhvr>
                                        <p:cTn id="20" dur="500"/>
                                        <p:tgtEl>
                                          <p:spTgt spid="9">
                                            <p:txEl>
                                              <p:pRg st="1" end="1"/>
                                            </p:txEl>
                                          </p:spTgt>
                                        </p:tgtEl>
                                      </p:cBhvr>
                                    </p:animEffect>
                                  </p:childTnLst>
                                </p:cTn>
                              </p:par>
                            </p:childTnLst>
                          </p:cTn>
                        </p:par>
                        <p:par>
                          <p:cTn id="21" fill="hold">
                            <p:stCondLst>
                              <p:cond delay="3500"/>
                            </p:stCondLst>
                            <p:childTnLst>
                              <p:par>
                                <p:cTn id="22" presetID="22" presetClass="entr" presetSubtype="1" fill="hold" grpId="0" nodeType="after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wipe(up)">
                                      <p:cBhvr>
                                        <p:cTn id="24"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Example </a:t>
            </a:r>
            <a:r>
              <a:rPr lang="en-US" dirty="0"/>
              <a:t>p</a:t>
            </a:r>
            <a:r>
              <a:rPr lang="en-US" dirty="0" smtClean="0"/>
              <a:t>rocess modeling tools</a:t>
            </a:r>
            <a:endParaRPr lang="de-AT" dirty="0"/>
          </a:p>
        </p:txBody>
      </p:sp>
      <p:pic>
        <p:nvPicPr>
          <p:cNvPr id="8" name="Picture 2" descr="C:\Users\mendling\Dropbox\BPMTextbook\source\examples\ch9_editorExampl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017" y="1052736"/>
            <a:ext cx="8209431" cy="49685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2843808" y="4728800"/>
            <a:ext cx="2952328" cy="130734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25</a:t>
            </a:fld>
            <a:endParaRPr lang="en-AU" sz="1600" dirty="0"/>
          </a:p>
        </p:txBody>
      </p:sp>
      <p:sp>
        <p:nvSpPr>
          <p:cNvPr id="3" name="Rectangle 2"/>
          <p:cNvSpPr/>
          <p:nvPr/>
        </p:nvSpPr>
        <p:spPr>
          <a:xfrm>
            <a:off x="406039" y="6092780"/>
            <a:ext cx="5750137" cy="369332"/>
          </a:xfrm>
          <a:prstGeom prst="rect">
            <a:avLst/>
          </a:prstGeom>
        </p:spPr>
        <p:txBody>
          <a:bodyPr wrap="square">
            <a:spAutoFit/>
          </a:bodyPr>
          <a:lstStyle/>
          <a:p>
            <a:r>
              <a:rPr lang="en-US" dirty="0" smtClean="0"/>
              <a:t>Bonita Soft Bonita Open Solution</a:t>
            </a:r>
            <a:endParaRPr lang="en-AU" dirty="0"/>
          </a:p>
        </p:txBody>
      </p:sp>
      <p:sp>
        <p:nvSpPr>
          <p:cNvPr id="9" name="Rectangle 8"/>
          <p:cNvSpPr/>
          <p:nvPr/>
        </p:nvSpPr>
        <p:spPr>
          <a:xfrm>
            <a:off x="1043608" y="6084788"/>
            <a:ext cx="4237969" cy="369332"/>
          </a:xfrm>
          <a:prstGeom prst="rect">
            <a:avLst/>
          </a:prstGeom>
        </p:spPr>
        <p:txBody>
          <a:bodyPr wrap="square">
            <a:spAutoFit/>
          </a:bodyPr>
          <a:lstStyle/>
          <a:p>
            <a:r>
              <a:rPr lang="en-US" dirty="0" smtClean="0"/>
              <a:t>IBM Business Process Manager</a:t>
            </a:r>
            <a:endParaRPr lang="en-AU" dirty="0"/>
          </a:p>
        </p:txBody>
      </p:sp>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159" y="1052736"/>
            <a:ext cx="6909145" cy="49575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907704" y="3888442"/>
            <a:ext cx="6018348" cy="63337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04328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5604"/>
                                        </p:tgtEl>
                                        <p:attrNameLst>
                                          <p:attrName>style.visibility</p:attrName>
                                        </p:attrNameLst>
                                      </p:cBhvr>
                                      <p:to>
                                        <p:strVal val="visible"/>
                                      </p:to>
                                    </p:set>
                                    <p:animEffect transition="in" filter="fade">
                                      <p:cBhvr>
                                        <p:cTn id="22" dur="500"/>
                                        <p:tgtEl>
                                          <p:spTgt spid="2560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3" grpId="0"/>
      <p:bldP spid="9"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768" y="3861048"/>
            <a:ext cx="4290536" cy="2837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r>
              <a:rPr lang="de-AT" dirty="0" smtClean="0"/>
              <a:t>Execution Engine</a:t>
            </a:r>
            <a:endParaRPr lang="de-AT" dirty="0"/>
          </a:p>
        </p:txBody>
      </p:sp>
      <p:sp>
        <p:nvSpPr>
          <p:cNvPr id="3" name="Inhaltsplatzhalter 2"/>
          <p:cNvSpPr>
            <a:spLocks noGrp="1"/>
          </p:cNvSpPr>
          <p:nvPr>
            <p:ph idx="1"/>
          </p:nvPr>
        </p:nvSpPr>
        <p:spPr>
          <a:xfrm>
            <a:off x="467544" y="1196752"/>
            <a:ext cx="8136904" cy="4824536"/>
          </a:xfrm>
        </p:spPr>
        <p:txBody>
          <a:bodyPr/>
          <a:lstStyle/>
          <a:p>
            <a:r>
              <a:rPr lang="en-US" dirty="0" smtClean="0"/>
              <a:t>Instantiates executable process models (</a:t>
            </a:r>
            <a:r>
              <a:rPr lang="en-US" dirty="0"/>
              <a:t>also called </a:t>
            </a:r>
            <a:r>
              <a:rPr lang="en-US" dirty="0" smtClean="0"/>
              <a:t>“cases”)</a:t>
            </a:r>
          </a:p>
          <a:p>
            <a:r>
              <a:rPr lang="en-US" dirty="0" smtClean="0"/>
              <a:t>Orchestrates distribution of work items to process participants and software services in </a:t>
            </a:r>
            <a:r>
              <a:rPr lang="en-US" dirty="0"/>
              <a:t>order to execute a business process from start to </a:t>
            </a:r>
            <a:r>
              <a:rPr lang="en-US" dirty="0" smtClean="0"/>
              <a:t>end</a:t>
            </a:r>
          </a:p>
          <a:p>
            <a:r>
              <a:rPr lang="en-US" dirty="0" smtClean="0"/>
              <a:t>Logs execution data</a:t>
            </a:r>
            <a:endParaRPr lang="de-AT" dirty="0"/>
          </a:p>
        </p:txBody>
      </p:sp>
      <p:sp>
        <p:nvSpPr>
          <p:cNvPr id="8" name="Rectangle 7"/>
          <p:cNvSpPr/>
          <p:nvPr/>
        </p:nvSpPr>
        <p:spPr>
          <a:xfrm>
            <a:off x="4170033" y="5147667"/>
            <a:ext cx="900000" cy="468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26</a:t>
            </a:fld>
            <a:endParaRPr lang="en-AU" sz="1600" dirty="0"/>
          </a:p>
        </p:txBody>
      </p:sp>
    </p:spTree>
    <p:extLst>
      <p:ext uri="{BB962C8B-B14F-4D97-AF65-F5344CB8AC3E}">
        <p14:creationId xmlns:p14="http://schemas.microsoft.com/office/powerpoint/2010/main" val="35130310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Worklist</a:t>
            </a:r>
            <a:r>
              <a:rPr lang="de-AT" dirty="0" smtClean="0"/>
              <a:t> Handler </a:t>
            </a:r>
            <a:endParaRPr lang="de-AT" dirty="0"/>
          </a:p>
        </p:txBody>
      </p:sp>
      <p:sp>
        <p:nvSpPr>
          <p:cNvPr id="8" name="Inhaltsplatzhalter 2"/>
          <p:cNvSpPr>
            <a:spLocks noGrp="1"/>
          </p:cNvSpPr>
          <p:nvPr>
            <p:ph idx="1"/>
          </p:nvPr>
        </p:nvSpPr>
        <p:spPr>
          <a:xfrm>
            <a:off x="467544" y="1196752"/>
            <a:ext cx="8136904" cy="4824536"/>
          </a:xfrm>
        </p:spPr>
        <p:txBody>
          <a:bodyPr/>
          <a:lstStyle/>
          <a:p>
            <a:r>
              <a:rPr lang="en-US" dirty="0"/>
              <a:t>Imagine it as an “inbox”</a:t>
            </a:r>
          </a:p>
          <a:p>
            <a:r>
              <a:rPr lang="en-US" dirty="0"/>
              <a:t>Offers work items to process participants and allows participants to commit to these work </a:t>
            </a:r>
            <a:r>
              <a:rPr lang="en-US" dirty="0" smtClean="0"/>
              <a:t>items</a:t>
            </a:r>
          </a:p>
          <a:p>
            <a:r>
              <a:rPr lang="en-US" dirty="0" smtClean="0"/>
              <a:t>Handles participants’ work queues and work item priorities</a:t>
            </a:r>
          </a:p>
          <a:p>
            <a:r>
              <a:rPr lang="en-US" dirty="0" smtClean="0"/>
              <a:t>May provide social network capabilities</a:t>
            </a:r>
            <a:endParaRPr lang="en-US" dirty="0"/>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3768" y="3861048"/>
            <a:ext cx="4290536" cy="2837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4154034" y="6057344"/>
            <a:ext cx="900000" cy="468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27</a:t>
            </a:fld>
            <a:endParaRPr lang="en-AU" sz="1600" dirty="0"/>
          </a:p>
        </p:txBody>
      </p:sp>
    </p:spTree>
    <p:extLst>
      <p:ext uri="{BB962C8B-B14F-4D97-AF65-F5344CB8AC3E}">
        <p14:creationId xmlns:p14="http://schemas.microsoft.com/office/powerpoint/2010/main" val="2141082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AU" dirty="0" smtClean="0"/>
              <a:t>Example </a:t>
            </a:r>
            <a:r>
              <a:rPr lang="en-AU" dirty="0" err="1" smtClean="0"/>
              <a:t>worklist</a:t>
            </a:r>
            <a:r>
              <a:rPr lang="en-AU" dirty="0" smtClean="0"/>
              <a:t> handlers</a:t>
            </a:r>
            <a:endParaRPr lang="en-AU" dirty="0"/>
          </a:p>
        </p:txBody>
      </p:sp>
      <p:pic>
        <p:nvPicPr>
          <p:cNvPr id="21506" name="Picture 2" descr="http://www.crmbuyer.com/images/article_images/78200_990x6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124744"/>
            <a:ext cx="7776864" cy="48546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28</a:t>
            </a:fld>
            <a:endParaRPr lang="en-AU" sz="1600" dirty="0"/>
          </a:p>
        </p:txBody>
      </p:sp>
      <p:sp>
        <p:nvSpPr>
          <p:cNvPr id="5" name="Rectangle 4"/>
          <p:cNvSpPr/>
          <p:nvPr/>
        </p:nvSpPr>
        <p:spPr>
          <a:xfrm>
            <a:off x="539552" y="6092780"/>
            <a:ext cx="5750137" cy="369332"/>
          </a:xfrm>
          <a:prstGeom prst="rect">
            <a:avLst/>
          </a:prstGeom>
        </p:spPr>
        <p:txBody>
          <a:bodyPr wrap="square">
            <a:spAutoFit/>
          </a:bodyPr>
          <a:lstStyle/>
          <a:p>
            <a:r>
              <a:rPr lang="en-US" dirty="0" smtClean="0"/>
              <a:t>Bonita Soft Bonita Open Solution</a:t>
            </a:r>
            <a:endParaRPr lang="en-AU" dirty="0"/>
          </a:p>
        </p:txBody>
      </p:sp>
    </p:spTree>
    <p:extLst>
      <p:ext uri="{BB962C8B-B14F-4D97-AF65-F5344CB8AC3E}">
        <p14:creationId xmlns:p14="http://schemas.microsoft.com/office/powerpoint/2010/main" val="104178446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Administration &amp; Monitoring Tools</a:t>
            </a:r>
            <a:endParaRPr lang="de-AT" dirty="0"/>
          </a:p>
        </p:txBody>
      </p:sp>
      <p:sp>
        <p:nvSpPr>
          <p:cNvPr id="3" name="Inhaltsplatzhalter 2"/>
          <p:cNvSpPr>
            <a:spLocks noGrp="1"/>
          </p:cNvSpPr>
          <p:nvPr>
            <p:ph idx="1"/>
          </p:nvPr>
        </p:nvSpPr>
        <p:spPr/>
        <p:txBody>
          <a:bodyPr/>
          <a:lstStyle/>
          <a:p>
            <a:pPr>
              <a:buFont typeface="Arial" pitchFamily="34" charset="0"/>
              <a:buChar char="•"/>
            </a:pPr>
            <a:r>
              <a:rPr lang="en-US" dirty="0" smtClean="0"/>
              <a:t>To manage automation solutions</a:t>
            </a:r>
          </a:p>
          <a:p>
            <a:pPr>
              <a:buFont typeface="Arial" pitchFamily="34" charset="0"/>
              <a:buChar char="•"/>
            </a:pPr>
            <a:r>
              <a:rPr lang="en-US" dirty="0" smtClean="0"/>
              <a:t>To configure access to system components</a:t>
            </a:r>
            <a:endParaRPr lang="en-US" dirty="0"/>
          </a:p>
          <a:p>
            <a:pPr>
              <a:buFont typeface="Arial" pitchFamily="34" charset="0"/>
              <a:buChar char="•"/>
            </a:pPr>
            <a:r>
              <a:rPr lang="en-US" dirty="0" smtClean="0"/>
              <a:t>To monitor participants availability and performance </a:t>
            </a:r>
            <a:r>
              <a:rPr lang="en-US" dirty="0"/>
              <a:t>of </a:t>
            </a:r>
            <a:r>
              <a:rPr lang="en-US" dirty="0" smtClean="0"/>
              <a:t>process cases</a:t>
            </a:r>
          </a:p>
          <a:p>
            <a:pPr>
              <a:buFont typeface="Arial" pitchFamily="34" charset="0"/>
              <a:buChar char="•"/>
            </a:pPr>
            <a:endParaRPr lang="en-US" dirty="0" smtClean="0"/>
          </a:p>
          <a:p>
            <a:endParaRPr lang="en-US" dirty="0"/>
          </a:p>
          <a:p>
            <a:pPr>
              <a:buFont typeface="Arial" pitchFamily="34" charset="0"/>
              <a:buChar char="•"/>
            </a:pPr>
            <a:endParaRPr lang="de-AT" dirty="0"/>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768" y="3861048"/>
            <a:ext cx="4290536" cy="2837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2637309" y="5121240"/>
            <a:ext cx="900000" cy="468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29</a:t>
            </a:fld>
            <a:endParaRPr lang="en-AU" sz="1600" dirty="0"/>
          </a:p>
        </p:txBody>
      </p:sp>
    </p:spTree>
    <p:extLst>
      <p:ext uri="{BB962C8B-B14F-4D97-AF65-F5344CB8AC3E}">
        <p14:creationId xmlns:p14="http://schemas.microsoft.com/office/powerpoint/2010/main" val="15783147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4080554781"/>
              </p:ext>
            </p:extLst>
          </p:nvPr>
        </p:nvGraphicFramePr>
        <p:xfrm>
          <a:off x="1835150" y="1308110"/>
          <a:ext cx="5308600" cy="4543425"/>
        </p:xfrm>
        <a:graphic>
          <a:graphicData uri="http://schemas.openxmlformats.org/presentationml/2006/ole">
            <mc:AlternateContent xmlns:mc="http://schemas.openxmlformats.org/markup-compatibility/2006">
              <mc:Choice xmlns:v="urn:schemas-microsoft-com:vml" Requires="v">
                <p:oleObj spid="_x0000_s25169" name="Visio" r:id="rId4" imgW="6911893" imgH="5913324" progId="Visio.Drawing.11">
                  <p:embed/>
                </p:oleObj>
              </mc:Choice>
              <mc:Fallback>
                <p:oleObj name="Visio" r:id="rId4" imgW="6911893" imgH="5913324"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1308110"/>
                        <a:ext cx="5308600"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098564825"/>
              </p:ext>
            </p:extLst>
          </p:nvPr>
        </p:nvGraphicFramePr>
        <p:xfrm>
          <a:off x="2206622" y="4105023"/>
          <a:ext cx="2897187" cy="1736725"/>
        </p:xfrm>
        <a:graphic>
          <a:graphicData uri="http://schemas.openxmlformats.org/presentationml/2006/ole">
            <mc:AlternateContent xmlns:mc="http://schemas.openxmlformats.org/markup-compatibility/2006">
              <mc:Choice xmlns:v="urn:schemas-microsoft-com:vml" Requires="v">
                <p:oleObj spid="_x0000_s25170" name="Visio" r:id="rId6" imgW="3772478" imgH="2260453" progId="Visio.Drawing.11">
                  <p:embed/>
                </p:oleObj>
              </mc:Choice>
              <mc:Fallback>
                <p:oleObj name="Visio" r:id="rId6" imgW="3772478" imgH="2260453" progId="Visio.Drawing.11">
                  <p:embed/>
                  <p:pic>
                    <p:nvPicPr>
                      <p:cNvPr id="0" name="Object 6"/>
                      <p:cNvPicPr>
                        <a:picLocks noChangeAspect="1" noChangeArrowheads="1"/>
                      </p:cNvPicPr>
                      <p:nvPr/>
                    </p:nvPicPr>
                    <p:blipFill>
                      <a:blip r:embed="rId7"/>
                      <a:srcRect/>
                      <a:stretch>
                        <a:fillRect/>
                      </a:stretch>
                    </p:blipFill>
                    <p:spPr bwMode="auto">
                      <a:xfrm>
                        <a:off x="2206622" y="4105023"/>
                        <a:ext cx="2897187"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itle 2"/>
          <p:cNvSpPr>
            <a:spLocks noGrp="1"/>
          </p:cNvSpPr>
          <p:nvPr>
            <p:ph type="title"/>
          </p:nvPr>
        </p:nvSpPr>
        <p:spPr/>
        <p:txBody>
          <a:bodyPr/>
          <a:lstStyle/>
          <a:p>
            <a:r>
              <a:rPr lang="en-AU" dirty="0" smtClean="0"/>
              <a:t>The business-engineering gap…</a:t>
            </a:r>
            <a:endParaRPr lang="en-AU" dirty="0"/>
          </a:p>
        </p:txBody>
      </p:sp>
      <p:pic>
        <p:nvPicPr>
          <p:cNvPr id="16" name="Picture 4" descr="\\psf\Home\Desktop\pics\ch3_PurchaseOrder3.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9512" y="4269414"/>
            <a:ext cx="1627828" cy="9436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2" descr="\\psf\Home\Desktop\pics\ch10_final.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98673" y="6277102"/>
            <a:ext cx="1837423" cy="4642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p:cNvGraphicFramePr>
            <a:graphicFrameLocks noChangeAspect="1"/>
          </p:cNvGraphicFramePr>
          <p:nvPr>
            <p:extLst>
              <p:ext uri="{D42A27DB-BD31-4B8C-83A1-F6EECF244321}">
                <p14:modId xmlns:p14="http://schemas.microsoft.com/office/powerpoint/2010/main" val="607562219"/>
              </p:ext>
            </p:extLst>
          </p:nvPr>
        </p:nvGraphicFramePr>
        <p:xfrm>
          <a:off x="3654146" y="5377376"/>
          <a:ext cx="1512887" cy="576262"/>
        </p:xfrm>
        <a:graphic>
          <a:graphicData uri="http://schemas.openxmlformats.org/presentationml/2006/ole">
            <mc:AlternateContent xmlns:mc="http://schemas.openxmlformats.org/markup-compatibility/2006">
              <mc:Choice xmlns:v="urn:schemas-microsoft-com:vml" Requires="v">
                <p:oleObj spid="_x0000_s25171" name="Visio" r:id="rId10" imgW="1972591" imgH="748539" progId="Visio.Drawing.11">
                  <p:embed/>
                </p:oleObj>
              </mc:Choice>
              <mc:Fallback>
                <p:oleObj name="Visio" r:id="rId10" imgW="1972591" imgH="748539" progId="Visio.Drawing.11">
                  <p:embed/>
                  <p:pic>
                    <p:nvPicPr>
                      <p:cNvPr id="0" name="Object 18"/>
                      <p:cNvPicPr>
                        <a:picLocks noChangeAspect="1" noChangeArrowheads="1"/>
                      </p:cNvPicPr>
                      <p:nvPr/>
                    </p:nvPicPr>
                    <p:blipFill>
                      <a:blip r:embed="rId11"/>
                      <a:srcRect/>
                      <a:stretch>
                        <a:fillRect/>
                      </a:stretch>
                    </p:blipFill>
                    <p:spPr bwMode="auto">
                      <a:xfrm>
                        <a:off x="3654146" y="5377376"/>
                        <a:ext cx="151288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680523126"/>
              </p:ext>
            </p:extLst>
          </p:nvPr>
        </p:nvGraphicFramePr>
        <p:xfrm>
          <a:off x="1475656" y="4397123"/>
          <a:ext cx="1512887" cy="576263"/>
        </p:xfrm>
        <a:graphic>
          <a:graphicData uri="http://schemas.openxmlformats.org/presentationml/2006/ole">
            <mc:AlternateContent xmlns:mc="http://schemas.openxmlformats.org/markup-compatibility/2006">
              <mc:Choice xmlns:v="urn:schemas-microsoft-com:vml" Requires="v">
                <p:oleObj spid="_x0000_s25172" name="Visio" r:id="rId12" imgW="1972591" imgH="748539" progId="Visio.Drawing.11">
                  <p:embed/>
                </p:oleObj>
              </mc:Choice>
              <mc:Fallback>
                <p:oleObj name="Visio" r:id="rId12" imgW="1972591" imgH="748539" progId="Visio.Drawing.11">
                  <p:embed/>
                  <p:pic>
                    <p:nvPicPr>
                      <p:cNvPr id="0" name="Object 4"/>
                      <p:cNvPicPr>
                        <a:picLocks noChangeAspect="1" noChangeArrowheads="1"/>
                      </p:cNvPicPr>
                      <p:nvPr/>
                    </p:nvPicPr>
                    <p:blipFill>
                      <a:blip r:embed="rId13"/>
                      <a:srcRect/>
                      <a:stretch>
                        <a:fillRect/>
                      </a:stretch>
                    </p:blipFill>
                    <p:spPr bwMode="auto">
                      <a:xfrm>
                        <a:off x="1475656" y="4397123"/>
                        <a:ext cx="151288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Picture 5"/>
          <p:cNvPicPr>
            <a:picLocks noChangeAspect="1" noChangeArrowheads="1"/>
          </p:cNvPicPr>
          <p:nvPr/>
        </p:nvPicPr>
        <p:blipFill>
          <a:blip r:embed="rId14" cstate="print"/>
          <a:srcRect/>
          <a:stretch>
            <a:fillRect/>
          </a:stretch>
        </p:blipFill>
        <p:spPr bwMode="auto">
          <a:xfrm>
            <a:off x="2588827" y="5111010"/>
            <a:ext cx="1152128" cy="612955"/>
          </a:xfrm>
          <a:prstGeom prst="rect">
            <a:avLst/>
          </a:prstGeom>
          <a:noFill/>
          <a:ln w="9525">
            <a:noFill/>
            <a:miter lim="800000"/>
            <a:headEnd/>
            <a:tailEnd/>
          </a:ln>
          <a:effectLst/>
        </p:spPr>
      </p:pic>
      <p:pic>
        <p:nvPicPr>
          <p:cNvPr id="12" name="Picture 11" descr="board%20room"/>
          <p:cNvPicPr>
            <a:picLocks noChangeAspect="1" noChangeArrowheads="1"/>
          </p:cNvPicPr>
          <p:nvPr/>
        </p:nvPicPr>
        <p:blipFill>
          <a:blip r:embed="rId15" cstate="print"/>
          <a:srcRect/>
          <a:stretch>
            <a:fillRect/>
          </a:stretch>
        </p:blipFill>
        <p:spPr bwMode="auto">
          <a:xfrm>
            <a:off x="4932040" y="4741253"/>
            <a:ext cx="1925639" cy="1394951"/>
          </a:xfrm>
          <a:prstGeom prst="rect">
            <a:avLst/>
          </a:prstGeom>
          <a:ln>
            <a:noFill/>
          </a:ln>
          <a:effectLst>
            <a:outerShdw blurRad="190500" algn="tl" rotWithShape="0">
              <a:srgbClr val="000000">
                <a:alpha val="70000"/>
              </a:srgbClr>
            </a:outerShdw>
          </a:effectLst>
        </p:spPr>
      </p:pic>
      <p:pic>
        <p:nvPicPr>
          <p:cNvPr id="13" name="Picture 14" descr="MPj04068300000[1]"/>
          <p:cNvPicPr>
            <a:picLocks noChangeAspect="1" noChangeArrowheads="1"/>
          </p:cNvPicPr>
          <p:nvPr/>
        </p:nvPicPr>
        <p:blipFill>
          <a:blip r:embed="rId16" cstate="print"/>
          <a:srcRect/>
          <a:stretch>
            <a:fillRect/>
          </a:stretch>
        </p:blipFill>
        <p:spPr bwMode="auto">
          <a:xfrm>
            <a:off x="1475754" y="2921627"/>
            <a:ext cx="2016125" cy="1347787"/>
          </a:xfrm>
          <a:prstGeom prst="rect">
            <a:avLst/>
          </a:prstGeom>
          <a:ln>
            <a:noFill/>
          </a:ln>
          <a:effectLst>
            <a:outerShdw blurRad="190500" algn="tl" rotWithShape="0">
              <a:srgbClr val="000000">
                <a:alpha val="70000"/>
              </a:srgbClr>
            </a:outerShdw>
          </a:effectLst>
        </p:spPr>
      </p:pic>
      <p:sp>
        <p:nvSpPr>
          <p:cNvPr id="14"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3</a:t>
            </a:fld>
            <a:endParaRPr lang="en-AU" sz="1600" dirty="0"/>
          </a:p>
        </p:txBody>
      </p:sp>
    </p:spTree>
    <p:extLst>
      <p:ext uri="{BB962C8B-B14F-4D97-AF65-F5344CB8AC3E}">
        <p14:creationId xmlns:p14="http://schemas.microsoft.com/office/powerpoint/2010/main" val="2185353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xit" presetSubtype="21" fill="hold" nodeType="clickEffect">
                                  <p:stCondLst>
                                    <p:cond delay="0"/>
                                  </p:stCondLst>
                                  <p:childTnLst>
                                    <p:animEffect transition="out" filter="barn(inVertical)">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5536" y="260648"/>
            <a:ext cx="8280920" cy="792088"/>
          </a:xfrm>
        </p:spPr>
        <p:txBody>
          <a:bodyPr>
            <a:normAutofit/>
          </a:bodyPr>
          <a:lstStyle/>
          <a:p>
            <a:r>
              <a:rPr lang="en-AU" dirty="0" smtClean="0"/>
              <a:t>Example monitoring &amp; administration tools</a:t>
            </a:r>
            <a:endParaRPr lang="de-AT"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161766"/>
            <a:ext cx="8118688" cy="29141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5"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30</a:t>
            </a:fld>
            <a:endParaRPr lang="en-AU" sz="1600"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642700"/>
            <a:ext cx="8105775" cy="3505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67544" y="5147900"/>
            <a:ext cx="5750137" cy="369332"/>
          </a:xfrm>
          <a:prstGeom prst="rect">
            <a:avLst/>
          </a:prstGeom>
        </p:spPr>
        <p:txBody>
          <a:bodyPr wrap="square">
            <a:spAutoFit/>
          </a:bodyPr>
          <a:lstStyle/>
          <a:p>
            <a:r>
              <a:rPr lang="en-US" dirty="0" smtClean="0"/>
              <a:t>IBM BPM Process Admin Console</a:t>
            </a:r>
            <a:endParaRPr lang="en-AU" dirty="0"/>
          </a:p>
        </p:txBody>
      </p:sp>
      <p:sp>
        <p:nvSpPr>
          <p:cNvPr id="9" name="Rectangle 8"/>
          <p:cNvSpPr/>
          <p:nvPr/>
        </p:nvSpPr>
        <p:spPr>
          <a:xfrm>
            <a:off x="1619672" y="6286014"/>
            <a:ext cx="5750137" cy="369332"/>
          </a:xfrm>
          <a:prstGeom prst="rect">
            <a:avLst/>
          </a:prstGeom>
        </p:spPr>
        <p:txBody>
          <a:bodyPr wrap="square">
            <a:spAutoFit/>
          </a:bodyPr>
          <a:lstStyle/>
          <a:p>
            <a:r>
              <a:rPr lang="en-US" dirty="0" smtClean="0"/>
              <a:t>IBM BPM Process Portal</a:t>
            </a:r>
            <a:endParaRPr lang="en-AU" dirty="0"/>
          </a:p>
        </p:txBody>
      </p:sp>
      <p:sp>
        <p:nvSpPr>
          <p:cNvPr id="10" name="Rectangle 9"/>
          <p:cNvSpPr/>
          <p:nvPr/>
        </p:nvSpPr>
        <p:spPr>
          <a:xfrm>
            <a:off x="478047" y="5075892"/>
            <a:ext cx="5750137" cy="369332"/>
          </a:xfrm>
          <a:prstGeom prst="rect">
            <a:avLst/>
          </a:prstGeom>
        </p:spPr>
        <p:txBody>
          <a:bodyPr wrap="square">
            <a:spAutoFit/>
          </a:bodyPr>
          <a:lstStyle/>
          <a:p>
            <a:r>
              <a:rPr lang="en-US" dirty="0" smtClean="0"/>
              <a:t>Perspective </a:t>
            </a:r>
            <a:r>
              <a:rPr lang="en-US" dirty="0" err="1" smtClean="0"/>
              <a:t>BPMOne</a:t>
            </a:r>
            <a:endParaRPr lang="en-AU" dirty="0"/>
          </a:p>
        </p:txBody>
      </p:sp>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761" y="1268760"/>
            <a:ext cx="6772462" cy="5007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35495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122"/>
                                        </p:tgtEl>
                                      </p:cBhvr>
                                    </p:animEffect>
                                    <p:set>
                                      <p:cBhvr>
                                        <p:cTn id="10" dur="1" fill="hold">
                                          <p:stCondLst>
                                            <p:cond delay="499"/>
                                          </p:stCondLst>
                                        </p:cTn>
                                        <p:tgtEl>
                                          <p:spTgt spid="5122"/>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26626"/>
                                        </p:tgtEl>
                                        <p:attrNameLst>
                                          <p:attrName>style.visibility</p:attrName>
                                        </p:attrNameLst>
                                      </p:cBhvr>
                                      <p:to>
                                        <p:strVal val="visible"/>
                                      </p:to>
                                    </p:set>
                                    <p:animEffect transition="in" filter="fade">
                                      <p:cBhvr>
                                        <p:cTn id="17" dur="500"/>
                                        <p:tgtEl>
                                          <p:spTgt spid="266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628"/>
                                        </p:tgtEl>
                                        <p:attrNameLst>
                                          <p:attrName>style.visibility</p:attrName>
                                        </p:attrNameLst>
                                      </p:cBhvr>
                                      <p:to>
                                        <p:strVal val="visible"/>
                                      </p:to>
                                    </p:set>
                                    <p:animEffect transition="in" filter="fade">
                                      <p:cBhvr>
                                        <p:cTn id="22" dur="500"/>
                                        <p:tgtEl>
                                          <p:spTgt spid="266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External Services</a:t>
            </a:r>
            <a:endParaRPr lang="de-AT" dirty="0"/>
          </a:p>
        </p:txBody>
      </p:sp>
      <p:sp>
        <p:nvSpPr>
          <p:cNvPr id="3" name="Inhaltsplatzhalter 2"/>
          <p:cNvSpPr>
            <a:spLocks noGrp="1"/>
          </p:cNvSpPr>
          <p:nvPr>
            <p:ph idx="1"/>
          </p:nvPr>
        </p:nvSpPr>
        <p:spPr>
          <a:xfrm>
            <a:off x="467544" y="1124744"/>
            <a:ext cx="8136904" cy="4824536"/>
          </a:xfrm>
        </p:spPr>
        <p:txBody>
          <a:bodyPr/>
          <a:lstStyle/>
          <a:p>
            <a:pPr>
              <a:buFont typeface="Arial" pitchFamily="34" charset="0"/>
              <a:buChar char="•"/>
            </a:pPr>
            <a:r>
              <a:rPr lang="en-US" dirty="0" smtClean="0"/>
              <a:t>Expose </a:t>
            </a:r>
            <a:r>
              <a:rPr lang="en-US" dirty="0"/>
              <a:t>a service interface </a:t>
            </a:r>
            <a:r>
              <a:rPr lang="en-US" dirty="0" smtClean="0"/>
              <a:t>with which the </a:t>
            </a:r>
            <a:r>
              <a:rPr lang="en-US" dirty="0"/>
              <a:t>engine can </a:t>
            </a:r>
            <a:r>
              <a:rPr lang="en-US" dirty="0" smtClean="0"/>
              <a:t>interact </a:t>
            </a:r>
          </a:p>
          <a:p>
            <a:pPr>
              <a:buFont typeface="Arial" pitchFamily="34" charset="0"/>
              <a:buChar char="•"/>
            </a:pPr>
            <a:r>
              <a:rPr lang="en-US" dirty="0" smtClean="0"/>
              <a:t>The engine </a:t>
            </a:r>
            <a:r>
              <a:rPr lang="en-US" dirty="0"/>
              <a:t>provides the invoked service with the </a:t>
            </a:r>
            <a:r>
              <a:rPr lang="en-US" dirty="0" smtClean="0"/>
              <a:t>necessary data </a:t>
            </a:r>
            <a:r>
              <a:rPr lang="en-US" dirty="0"/>
              <a:t>it will need </a:t>
            </a:r>
            <a:r>
              <a:rPr lang="en-US" dirty="0" smtClean="0"/>
              <a:t>to perform the </a:t>
            </a:r>
            <a:r>
              <a:rPr lang="en-US" dirty="0"/>
              <a:t>activity for a specific </a:t>
            </a:r>
            <a:r>
              <a:rPr lang="en-US" dirty="0" smtClean="0"/>
              <a:t>case</a:t>
            </a:r>
          </a:p>
          <a:p>
            <a:pPr>
              <a:buFont typeface="Arial" pitchFamily="34" charset="0"/>
              <a:buChar char="•"/>
            </a:pPr>
            <a:r>
              <a:rPr lang="en-US" dirty="0" smtClean="0"/>
              <a:t>Examples: rules engine, email or Twitter notification, DB connector, CRM connector…</a:t>
            </a:r>
            <a:endParaRPr lang="de-AT"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83768" y="3861048"/>
            <a:ext cx="4290536" cy="2837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705078" y="5147667"/>
            <a:ext cx="900000" cy="468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31</a:t>
            </a:fld>
            <a:endParaRPr lang="en-AU" sz="1600" dirty="0"/>
          </a:p>
        </p:txBody>
      </p:sp>
    </p:spTree>
    <p:extLst>
      <p:ext uri="{BB962C8B-B14F-4D97-AF65-F5344CB8AC3E}">
        <p14:creationId xmlns:p14="http://schemas.microsoft.com/office/powerpoint/2010/main" val="13779182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7504" y="260648"/>
            <a:ext cx="8424936" cy="792088"/>
          </a:xfrm>
        </p:spPr>
        <p:txBody>
          <a:bodyPr>
            <a:noAutofit/>
          </a:bodyPr>
          <a:lstStyle/>
          <a:p>
            <a:r>
              <a:rPr lang="de-AT" sz="2800" dirty="0" smtClean="0"/>
              <a:t>Example external services</a:t>
            </a:r>
            <a:endParaRPr lang="de-AT" sz="2800" dirty="0"/>
          </a:p>
        </p:txBody>
      </p:sp>
      <p:pic>
        <p:nvPicPr>
          <p:cNvPr id="24578" name="Picture 2" descr="\\psf\Home\Downloads\big-mod-flow-rules_12.jpg"/>
          <p:cNvPicPr>
            <a:picLocks noChangeAspect="1" noChangeArrowheads="1"/>
          </p:cNvPicPr>
          <p:nvPr/>
        </p:nvPicPr>
        <p:blipFill rotWithShape="1">
          <a:blip r:embed="rId3">
            <a:extLst>
              <a:ext uri="{28A0092B-C50C-407E-A947-70E740481C1C}">
                <a14:useLocalDpi xmlns:a14="http://schemas.microsoft.com/office/drawing/2010/main" val="0"/>
              </a:ext>
            </a:extLst>
          </a:blip>
          <a:srcRect r="3724"/>
          <a:stretch/>
        </p:blipFill>
        <p:spPr bwMode="auto">
          <a:xfrm>
            <a:off x="899592" y="1053924"/>
            <a:ext cx="6984776" cy="51399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32</a:t>
            </a:fld>
            <a:endParaRPr lang="en-AU" sz="1600" dirty="0"/>
          </a:p>
        </p:txBody>
      </p:sp>
      <p:sp>
        <p:nvSpPr>
          <p:cNvPr id="5" name="Rectangle 4"/>
          <p:cNvSpPr/>
          <p:nvPr/>
        </p:nvSpPr>
        <p:spPr>
          <a:xfrm>
            <a:off x="878384" y="6228020"/>
            <a:ext cx="5750137" cy="369332"/>
          </a:xfrm>
          <a:prstGeom prst="rect">
            <a:avLst/>
          </a:prstGeom>
        </p:spPr>
        <p:txBody>
          <a:bodyPr wrap="square">
            <a:spAutoFit/>
          </a:bodyPr>
          <a:lstStyle/>
          <a:p>
            <a:r>
              <a:rPr lang="en-US" dirty="0" smtClean="0"/>
              <a:t>Bosch Visual Rules editor</a:t>
            </a:r>
            <a:endParaRPr lang="en-AU" dirty="0"/>
          </a:p>
        </p:txBody>
      </p:sp>
    </p:spTree>
    <p:extLst>
      <p:ext uri="{BB962C8B-B14F-4D97-AF65-F5344CB8AC3E}">
        <p14:creationId xmlns:p14="http://schemas.microsoft.com/office/powerpoint/2010/main" val="212191040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251520" y="260648"/>
            <a:ext cx="8280920" cy="792088"/>
          </a:xfrm>
        </p:spPr>
        <p:txBody>
          <a:bodyPr>
            <a:normAutofit/>
          </a:bodyPr>
          <a:lstStyle/>
          <a:p>
            <a:r>
              <a:rPr lang="en-US" dirty="0"/>
              <a:t>BPMS Landscape</a:t>
            </a:r>
            <a:endParaRPr lang="et-EE" dirty="0"/>
          </a:p>
        </p:txBody>
      </p:sp>
      <p:sp>
        <p:nvSpPr>
          <p:cNvPr id="5" name="Slide Number Placeholder 10"/>
          <p:cNvSpPr>
            <a:spLocks noGrp="1"/>
          </p:cNvSpPr>
          <p:nvPr>
            <p:ph type="sldNum" sz="quarter" idx="11"/>
          </p:nvPr>
        </p:nvSpPr>
        <p:spPr>
          <a:xfrm>
            <a:off x="8287072" y="6597352"/>
            <a:ext cx="533400" cy="152400"/>
          </a:xfrm>
        </p:spPr>
        <p:txBody>
          <a:bodyPr/>
          <a:lstStyle/>
          <a:p>
            <a:fld id="{F06E539D-8AB8-485C-BFEF-50E8D5427D32}" type="slidenum">
              <a:rPr lang="en-AU" sz="1600" smtClean="0"/>
              <a:t>33</a:t>
            </a:fld>
            <a:endParaRPr lang="en-AU" sz="1600" dirty="0"/>
          </a:p>
        </p:txBody>
      </p:sp>
      <p:graphicFrame>
        <p:nvGraphicFramePr>
          <p:cNvPr id="2" name="Diagram 1"/>
          <p:cNvGraphicFramePr/>
          <p:nvPr>
            <p:extLst>
              <p:ext uri="{D42A27DB-BD31-4B8C-83A1-F6EECF244321}">
                <p14:modId xmlns:p14="http://schemas.microsoft.com/office/powerpoint/2010/main" val="2747848011"/>
              </p:ext>
            </p:extLst>
          </p:nvPr>
        </p:nvGraphicFramePr>
        <p:xfrm>
          <a:off x="237778" y="1397000"/>
          <a:ext cx="835292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520181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Rectangle 2"/>
          <p:cNvSpPr>
            <a:spLocks noGrp="1" noChangeArrowheads="1"/>
          </p:cNvSpPr>
          <p:nvPr>
            <p:ph type="title"/>
          </p:nvPr>
        </p:nvSpPr>
        <p:spPr>
          <a:xfrm>
            <a:off x="323528" y="327695"/>
            <a:ext cx="8136904" cy="581025"/>
          </a:xfrm>
        </p:spPr>
        <p:txBody>
          <a:bodyPr>
            <a:normAutofit/>
          </a:bodyPr>
          <a:lstStyle/>
          <a:p>
            <a:r>
              <a:rPr lang="en-AU" dirty="0" smtClean="0">
                <a:latin typeface="Arial" charset="0"/>
                <a:ea typeface="ＭＳ Ｐゴシック" charset="0"/>
                <a:cs typeface="ＭＳ Ｐゴシック" charset="0"/>
              </a:rPr>
              <a:t>Cheat sheet</a:t>
            </a:r>
            <a:endParaRPr lang="en-AU" dirty="0">
              <a:latin typeface="Arial" charset="0"/>
              <a:ea typeface="ＭＳ Ｐゴシック" charset="0"/>
              <a:cs typeface="ＭＳ Ｐゴシック" charset="0"/>
            </a:endParaRPr>
          </a:p>
        </p:txBody>
      </p:sp>
      <p:sp>
        <p:nvSpPr>
          <p:cNvPr id="376841" name="Rectangle 9"/>
          <p:cNvSpPr>
            <a:spLocks noChangeArrowheads="1"/>
          </p:cNvSpPr>
          <p:nvPr/>
        </p:nvSpPr>
        <p:spPr bwMode="auto">
          <a:xfrm>
            <a:off x="250825" y="1203325"/>
            <a:ext cx="8281988"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800100" lvl="1" indent="-342900">
              <a:buFontTx/>
              <a:buAutoNum type="arabicPeriod"/>
              <a:tabLst>
                <a:tab pos="354013" algn="l"/>
                <a:tab pos="452438" algn="l"/>
                <a:tab pos="1700213" algn="l"/>
                <a:tab pos="1976438" algn="l"/>
              </a:tabLst>
            </a:pPr>
            <a:r>
              <a:rPr lang="en-AU" b="0"/>
              <a:t>Control flow	</a:t>
            </a:r>
          </a:p>
          <a:p>
            <a:pPr marL="800100" lvl="1" indent="-342900">
              <a:buFontTx/>
              <a:buAutoNum type="arabicPeriod"/>
              <a:tabLst>
                <a:tab pos="354013" algn="l"/>
                <a:tab pos="452438" algn="l"/>
                <a:tab pos="1700213" algn="l"/>
                <a:tab pos="1976438" algn="l"/>
              </a:tabLst>
            </a:pPr>
            <a:r>
              <a:rPr lang="en-AU" b="0"/>
              <a:t>Data flow	</a:t>
            </a:r>
          </a:p>
          <a:p>
            <a:pPr marL="800100" lvl="1" indent="-342900">
              <a:buFontTx/>
              <a:buAutoNum type="arabicPeriod"/>
              <a:tabLst>
                <a:tab pos="354013" algn="l"/>
                <a:tab pos="452438" algn="l"/>
                <a:tab pos="1700213" algn="l"/>
                <a:tab pos="1976438" algn="l"/>
              </a:tabLst>
            </a:pPr>
            <a:r>
              <a:rPr lang="en-AU" b="0"/>
              <a:t>Resources 	</a:t>
            </a:r>
          </a:p>
        </p:txBody>
      </p:sp>
      <p:sp>
        <p:nvSpPr>
          <p:cNvPr id="376842" name="Rectangle 10"/>
          <p:cNvSpPr>
            <a:spLocks noChangeArrowheads="1"/>
          </p:cNvSpPr>
          <p:nvPr/>
        </p:nvSpPr>
        <p:spPr bwMode="auto">
          <a:xfrm>
            <a:off x="1928813" y="1179513"/>
            <a:ext cx="44744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800100" lvl="1" indent="-342900">
              <a:tabLst>
                <a:tab pos="265113" algn="l"/>
              </a:tabLst>
            </a:pPr>
            <a:r>
              <a:rPr lang="en-AU" b="0" dirty="0"/>
              <a:t> &gt;	specify </a:t>
            </a:r>
            <a:r>
              <a:rPr lang="en-AU" b="0" dirty="0" smtClean="0"/>
              <a:t>sequence flow expressions…</a:t>
            </a:r>
            <a:endParaRPr lang="en-AU" b="0" dirty="0"/>
          </a:p>
        </p:txBody>
      </p:sp>
      <p:sp>
        <p:nvSpPr>
          <p:cNvPr id="376843" name="Rectangle 11"/>
          <p:cNvSpPr>
            <a:spLocks noChangeArrowheads="1"/>
          </p:cNvSpPr>
          <p:nvPr/>
        </p:nvSpPr>
        <p:spPr bwMode="auto">
          <a:xfrm>
            <a:off x="2433638" y="1482725"/>
            <a:ext cx="39805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tabLst>
                <a:tab pos="265113" algn="l"/>
              </a:tabLst>
            </a:pPr>
            <a:r>
              <a:rPr lang="en-AU" b="0" dirty="0"/>
              <a:t>&gt;	specify data </a:t>
            </a:r>
            <a:r>
              <a:rPr lang="en-AU" b="0" dirty="0" smtClean="0"/>
              <a:t>types </a:t>
            </a:r>
            <a:r>
              <a:rPr lang="en-AU" b="0" dirty="0"/>
              <a:t>and data mappings</a:t>
            </a:r>
          </a:p>
        </p:txBody>
      </p:sp>
      <p:sp>
        <p:nvSpPr>
          <p:cNvPr id="376844" name="Rectangle 12"/>
          <p:cNvSpPr>
            <a:spLocks noChangeArrowheads="1"/>
          </p:cNvSpPr>
          <p:nvPr/>
        </p:nvSpPr>
        <p:spPr bwMode="auto">
          <a:xfrm>
            <a:off x="1920875" y="1763713"/>
            <a:ext cx="60578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800100" lvl="1" indent="-342900">
              <a:tabLst>
                <a:tab pos="265113" algn="l"/>
              </a:tabLst>
            </a:pPr>
            <a:r>
              <a:rPr lang="en-AU" b="0" dirty="0"/>
              <a:t> &gt;	specify </a:t>
            </a:r>
            <a:r>
              <a:rPr lang="en-AU" b="0" dirty="0" smtClean="0"/>
              <a:t>participants assignment rules, service details...</a:t>
            </a:r>
            <a:endParaRPr lang="en-AU" b="0" dirty="0"/>
          </a:p>
        </p:txBody>
      </p:sp>
      <p:sp>
        <p:nvSpPr>
          <p:cNvPr id="13"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34</a:t>
            </a:fld>
            <a:endParaRPr lang="en-AU" sz="1600" dirty="0"/>
          </a:p>
        </p:txBody>
      </p:sp>
      <p:graphicFrame>
        <p:nvGraphicFramePr>
          <p:cNvPr id="2" name="Object 1"/>
          <p:cNvGraphicFramePr>
            <a:graphicFrameLocks noChangeAspect="1"/>
          </p:cNvGraphicFramePr>
          <p:nvPr>
            <p:extLst>
              <p:ext uri="{D42A27DB-BD31-4B8C-83A1-F6EECF244321}">
                <p14:modId xmlns:p14="http://schemas.microsoft.com/office/powerpoint/2010/main" val="4021184007"/>
              </p:ext>
            </p:extLst>
          </p:nvPr>
        </p:nvGraphicFramePr>
        <p:xfrm>
          <a:off x="125413" y="2792484"/>
          <a:ext cx="8551043" cy="2868764"/>
        </p:xfrm>
        <a:graphic>
          <a:graphicData uri="http://schemas.openxmlformats.org/presentationml/2006/ole">
            <mc:AlternateContent xmlns:mc="http://schemas.openxmlformats.org/markup-compatibility/2006">
              <mc:Choice xmlns:v="urn:schemas-microsoft-com:vml" Requires="v">
                <p:oleObj spid="_x0000_s25635" name="Visio" r:id="rId4" imgW="11296926" imgH="3749439" progId="Visio.Drawing.11">
                  <p:embed/>
                </p:oleObj>
              </mc:Choice>
              <mc:Fallback>
                <p:oleObj name="Visio" r:id="rId4" imgW="11296926" imgH="374943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413" y="2792484"/>
                        <a:ext cx="8551043" cy="2868764"/>
                      </a:xfrm>
                      <a:prstGeom prst="rect">
                        <a:avLst/>
                      </a:prstGeom>
                      <a:noFill/>
                      <a:ln>
                        <a:noFill/>
                      </a:ln>
                      <a:effec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551761582"/>
              </p:ext>
            </p:extLst>
          </p:nvPr>
        </p:nvGraphicFramePr>
        <p:xfrm>
          <a:off x="1733550" y="3340170"/>
          <a:ext cx="5855113" cy="2170344"/>
        </p:xfrm>
        <a:graphic>
          <a:graphicData uri="http://schemas.openxmlformats.org/presentationml/2006/ole">
            <mc:AlternateContent xmlns:mc="http://schemas.openxmlformats.org/markup-compatibility/2006">
              <mc:Choice xmlns:v="urn:schemas-microsoft-com:vml" Requires="v">
                <p:oleObj spid="_x0000_s25636" name="Visio" r:id="rId6" imgW="7084595" imgH="2530467" progId="Visio.Drawing.11">
                  <p:embed/>
                </p:oleObj>
              </mc:Choice>
              <mc:Fallback>
                <p:oleObj name="Visio" r:id="rId6" imgW="7084595" imgH="2530467"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3550" y="3340170"/>
                        <a:ext cx="5855113" cy="2170344"/>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264143043"/>
              </p:ext>
            </p:extLst>
          </p:nvPr>
        </p:nvGraphicFramePr>
        <p:xfrm>
          <a:off x="2649538" y="2586108"/>
          <a:ext cx="5500944" cy="2385679"/>
        </p:xfrm>
        <a:graphic>
          <a:graphicData uri="http://schemas.openxmlformats.org/presentationml/2006/ole">
            <mc:AlternateContent xmlns:mc="http://schemas.openxmlformats.org/markup-compatibility/2006">
              <mc:Choice xmlns:v="urn:schemas-microsoft-com:vml" Requires="v">
                <p:oleObj spid="_x0000_s25637" name="Visio" r:id="rId8" imgW="6664442" imgH="3131186" progId="Visio.Drawing.11">
                  <p:embed/>
                </p:oleObj>
              </mc:Choice>
              <mc:Fallback>
                <p:oleObj name="Visio" r:id="rId8" imgW="6664442" imgH="3131186"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9538" y="2586108"/>
                        <a:ext cx="5500944" cy="2385679"/>
                      </a:xfrm>
                      <a:prstGeom prst="rect">
                        <a:avLst/>
                      </a:prstGeom>
                      <a:noFill/>
                      <a:ln>
                        <a:noFill/>
                      </a:ln>
                      <a:effectLst/>
                    </p:spPr>
                  </p:pic>
                </p:oleObj>
              </mc:Fallback>
            </mc:AlternateContent>
          </a:graphicData>
        </a:graphic>
      </p:graphicFrame>
      <p:pic>
        <p:nvPicPr>
          <p:cNvPr id="2054" name="Picture 6"/>
          <p:cNvPicPr>
            <a:picLocks noChangeAspect="1" noChangeArrowheads="1"/>
          </p:cNvPicPr>
          <p:nvPr/>
        </p:nvPicPr>
        <p:blipFill>
          <a:blip r:embed="rId10"/>
          <a:srcRect/>
          <a:stretch>
            <a:fillRect/>
          </a:stretch>
        </p:blipFill>
        <p:spPr bwMode="auto">
          <a:xfrm>
            <a:off x="4957973" y="2137494"/>
            <a:ext cx="3514725" cy="4387850"/>
          </a:xfrm>
          <a:prstGeom prst="rect">
            <a:avLst/>
          </a:prstGeom>
          <a:ln>
            <a:noFill/>
          </a:ln>
          <a:effectLst>
            <a:outerShdw blurRad="292100" dist="139700" dir="2700000" algn="tl" rotWithShape="0">
              <a:srgbClr val="333333">
                <a:alpha val="65000"/>
              </a:srgbClr>
            </a:outerShdw>
          </a:effectLst>
        </p:spPr>
      </p:pic>
      <p:pic>
        <p:nvPicPr>
          <p:cNvPr id="2055" name="Picture 7"/>
          <p:cNvPicPr>
            <a:picLocks noChangeAspect="1" noChangeArrowheads="1"/>
          </p:cNvPicPr>
          <p:nvPr/>
        </p:nvPicPr>
        <p:blipFill>
          <a:blip r:embed="rId11"/>
          <a:srcRect/>
          <a:stretch>
            <a:fillRect/>
          </a:stretch>
        </p:blipFill>
        <p:spPr bwMode="auto">
          <a:xfrm>
            <a:off x="1010095" y="2306538"/>
            <a:ext cx="6602413" cy="3714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506697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6842"/>
                                        </p:tgtEl>
                                        <p:attrNameLst>
                                          <p:attrName>style.visibility</p:attrName>
                                        </p:attrNameLst>
                                      </p:cBhvr>
                                      <p:to>
                                        <p:strVal val="visible"/>
                                      </p:to>
                                    </p:set>
                                    <p:animEffect transition="in" filter="wipe(left)">
                                      <p:cBhvr>
                                        <p:cTn id="7" dur="500"/>
                                        <p:tgtEl>
                                          <p:spTgt spid="3768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6843"/>
                                        </p:tgtEl>
                                        <p:attrNameLst>
                                          <p:attrName>style.visibility</p:attrName>
                                        </p:attrNameLst>
                                      </p:cBhvr>
                                      <p:to>
                                        <p:strVal val="visible"/>
                                      </p:to>
                                    </p:set>
                                    <p:animEffect transition="in" filter="wipe(left)">
                                      <p:cBhvr>
                                        <p:cTn id="12" dur="500"/>
                                        <p:tgtEl>
                                          <p:spTgt spid="376843"/>
                                        </p:tgtEl>
                                      </p:cBhvr>
                                    </p:animEffect>
                                  </p:childTnLst>
                                </p:cTn>
                              </p:par>
                              <p:par>
                                <p:cTn id="13" presetID="9" presetClass="entr" presetSubtype="0" fill="hold" nodeType="with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dissolve">
                                      <p:cBhvr>
                                        <p:cTn id="15" dur="500"/>
                                        <p:tgtEl>
                                          <p:spTgt spid="205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76844"/>
                                        </p:tgtEl>
                                        <p:attrNameLst>
                                          <p:attrName>style.visibility</p:attrName>
                                        </p:attrNameLst>
                                      </p:cBhvr>
                                      <p:to>
                                        <p:strVal val="visible"/>
                                      </p:to>
                                    </p:set>
                                    <p:animEffect transition="in" filter="wipe(left)">
                                      <p:cBhvr>
                                        <p:cTn id="20" dur="500"/>
                                        <p:tgtEl>
                                          <p:spTgt spid="376844"/>
                                        </p:tgtEl>
                                      </p:cBhvr>
                                    </p:animEffect>
                                  </p:childTnLst>
                                </p:cTn>
                              </p:par>
                              <p:par>
                                <p:cTn id="21" presetID="9" presetClass="entr" presetSubtype="0" fill="hold" nodeType="withEffect">
                                  <p:stCondLst>
                                    <p:cond delay="0"/>
                                  </p:stCondLst>
                                  <p:childTnLst>
                                    <p:set>
                                      <p:cBhvr>
                                        <p:cTn id="22" dur="1" fill="hold">
                                          <p:stCondLst>
                                            <p:cond delay="0"/>
                                          </p:stCondLst>
                                        </p:cTn>
                                        <p:tgtEl>
                                          <p:spTgt spid="2055"/>
                                        </p:tgtEl>
                                        <p:attrNameLst>
                                          <p:attrName>style.visibility</p:attrName>
                                        </p:attrNameLst>
                                      </p:cBhvr>
                                      <p:to>
                                        <p:strVal val="visible"/>
                                      </p:to>
                                    </p:set>
                                    <p:animEffect transition="in" filter="dissolve">
                                      <p:cBhvr>
                                        <p:cTn id="23" dur="500"/>
                                        <p:tgtEl>
                                          <p:spTgt spid="2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42" grpId="0"/>
      <p:bldP spid="376843" grpId="0"/>
      <p:bldP spid="37684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1-23 at 2.50.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843860" cy="6858000"/>
          </a:xfrm>
          <a:prstGeom prst="rect">
            <a:avLst/>
          </a:prstGeom>
        </p:spPr>
      </p:pic>
      <p:sp>
        <p:nvSpPr>
          <p:cNvPr id="8" name="Oval 7"/>
          <p:cNvSpPr/>
          <p:nvPr/>
        </p:nvSpPr>
        <p:spPr>
          <a:xfrm>
            <a:off x="1815636" y="545475"/>
            <a:ext cx="2161004" cy="1799068"/>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Resources</a:t>
            </a:r>
            <a:endParaRPr lang="en-US" sz="2400" b="1" dirty="0">
              <a:solidFill>
                <a:schemeClr val="tx1"/>
              </a:solidFill>
            </a:endParaRPr>
          </a:p>
        </p:txBody>
      </p:sp>
      <p:sp>
        <p:nvSpPr>
          <p:cNvPr id="9" name="Oval 8"/>
          <p:cNvSpPr/>
          <p:nvPr/>
        </p:nvSpPr>
        <p:spPr>
          <a:xfrm>
            <a:off x="3495187" y="2391115"/>
            <a:ext cx="1933002" cy="1799068"/>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Control flow</a:t>
            </a:r>
            <a:endParaRPr lang="en-US" sz="2400" b="1" dirty="0">
              <a:solidFill>
                <a:schemeClr val="tx1"/>
              </a:solidFill>
            </a:endParaRPr>
          </a:p>
        </p:txBody>
      </p:sp>
      <p:sp>
        <p:nvSpPr>
          <p:cNvPr id="7" name="Oval 6"/>
          <p:cNvSpPr/>
          <p:nvPr/>
        </p:nvSpPr>
        <p:spPr>
          <a:xfrm>
            <a:off x="6429722" y="2432496"/>
            <a:ext cx="1933002" cy="1799068"/>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Data artifacts</a:t>
            </a:r>
            <a:endParaRPr lang="en-US" sz="2400" b="1" dirty="0">
              <a:solidFill>
                <a:schemeClr val="tx1"/>
              </a:solidFill>
            </a:endParaRPr>
          </a:p>
        </p:txBody>
      </p:sp>
      <p:sp>
        <p:nvSpPr>
          <p:cNvPr id="11" name="Oval 10"/>
          <p:cNvSpPr/>
          <p:nvPr/>
        </p:nvSpPr>
        <p:spPr>
          <a:xfrm>
            <a:off x="5024255" y="480083"/>
            <a:ext cx="1933002" cy="1799068"/>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Decision logic</a:t>
            </a:r>
            <a:endParaRPr lang="en-US" sz="2400" b="1" dirty="0">
              <a:solidFill>
                <a:schemeClr val="tx1"/>
              </a:solidFill>
            </a:endParaRPr>
          </a:p>
        </p:txBody>
      </p:sp>
      <p:sp>
        <p:nvSpPr>
          <p:cNvPr id="12" name="Oval 11"/>
          <p:cNvSpPr/>
          <p:nvPr/>
        </p:nvSpPr>
        <p:spPr>
          <a:xfrm>
            <a:off x="0" y="1377547"/>
            <a:ext cx="1933002" cy="1799068"/>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External services</a:t>
            </a:r>
            <a:endParaRPr lang="en-US" sz="2400" b="1" dirty="0">
              <a:solidFill>
                <a:schemeClr val="tx1"/>
              </a:solidFill>
            </a:endParaRPr>
          </a:p>
        </p:txBody>
      </p:sp>
      <p:sp>
        <p:nvSpPr>
          <p:cNvPr id="13" name="Oval 12"/>
          <p:cNvSpPr/>
          <p:nvPr/>
        </p:nvSpPr>
        <p:spPr>
          <a:xfrm>
            <a:off x="7193602" y="921117"/>
            <a:ext cx="1933002" cy="1799068"/>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User Interface</a:t>
            </a:r>
            <a:endParaRPr lang="en-US" sz="2400" b="1" dirty="0">
              <a:solidFill>
                <a:schemeClr val="tx1"/>
              </a:solidFill>
            </a:endParaRPr>
          </a:p>
        </p:txBody>
      </p:sp>
    </p:spTree>
    <p:extLst>
      <p:ext uri="{BB962C8B-B14F-4D97-AF65-F5344CB8AC3E}">
        <p14:creationId xmlns:p14="http://schemas.microsoft.com/office/powerpoint/2010/main" val="34784047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7"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3731" name="Rectangle 3"/>
          <p:cNvSpPr>
            <a:spLocks noGrp="1" noChangeArrowheads="1"/>
          </p:cNvSpPr>
          <p:nvPr>
            <p:ph type="body" sz="half" idx="1"/>
          </p:nvPr>
        </p:nvSpPr>
        <p:spPr>
          <a:xfrm>
            <a:off x="206375" y="1149350"/>
            <a:ext cx="4572000" cy="2867025"/>
          </a:xfrm>
        </p:spPr>
        <p:txBody>
          <a:bodyPr>
            <a:normAutofit/>
          </a:bodyPr>
          <a:lstStyle/>
          <a:p>
            <a:pPr>
              <a:lnSpc>
                <a:spcPct val="90000"/>
              </a:lnSpc>
              <a:buFontTx/>
              <a:buNone/>
            </a:pPr>
            <a:r>
              <a:rPr lang="en-AU" sz="2000" dirty="0" smtClean="0">
                <a:solidFill>
                  <a:srgbClr val="C00000"/>
                </a:solidFill>
              </a:rPr>
              <a:t>Conceptual “to-be” process </a:t>
            </a:r>
            <a:r>
              <a:rPr lang="en-AU" sz="2000" dirty="0">
                <a:solidFill>
                  <a:srgbClr val="C00000"/>
                </a:solidFill>
              </a:rPr>
              <a:t>models</a:t>
            </a:r>
          </a:p>
          <a:p>
            <a:pPr marL="457200" lvl="1" indent="-276225">
              <a:lnSpc>
                <a:spcPct val="90000"/>
              </a:lnSpc>
              <a:buFont typeface="Arial" panose="020B0604020202020204" pitchFamily="34" charset="0"/>
              <a:buChar char="•"/>
            </a:pPr>
            <a:r>
              <a:rPr lang="en-AU" sz="1800" dirty="0">
                <a:solidFill>
                  <a:schemeClr val="tx1">
                    <a:lumMod val="75000"/>
                    <a:lumOff val="25000"/>
                  </a:schemeClr>
                </a:solidFill>
              </a:rPr>
              <a:t>are made by domain experts</a:t>
            </a:r>
          </a:p>
          <a:p>
            <a:pPr marL="457200" lvl="1" indent="-276225">
              <a:lnSpc>
                <a:spcPct val="90000"/>
              </a:lnSpc>
              <a:buFont typeface="Arial" panose="020B0604020202020204" pitchFamily="34" charset="0"/>
              <a:buChar char="•"/>
            </a:pPr>
            <a:r>
              <a:rPr lang="en-AU" sz="1800" dirty="0">
                <a:solidFill>
                  <a:schemeClr val="tx1">
                    <a:lumMod val="75000"/>
                    <a:lumOff val="25000"/>
                  </a:schemeClr>
                </a:solidFill>
              </a:rPr>
              <a:t>provide a basis for communication amongst relevant stakeholders</a:t>
            </a:r>
          </a:p>
          <a:p>
            <a:pPr marL="457200" lvl="1" indent="-276225">
              <a:lnSpc>
                <a:spcPct val="90000"/>
              </a:lnSpc>
              <a:buFont typeface="Arial" panose="020B0604020202020204" pitchFamily="34" charset="0"/>
              <a:buChar char="•"/>
            </a:pPr>
            <a:r>
              <a:rPr lang="en-AU" sz="1800" dirty="0">
                <a:solidFill>
                  <a:schemeClr val="tx1">
                    <a:lumMod val="75000"/>
                    <a:lumOff val="25000"/>
                  </a:schemeClr>
                </a:solidFill>
              </a:rPr>
              <a:t>must be understandable</a:t>
            </a:r>
          </a:p>
          <a:p>
            <a:pPr marL="457200" lvl="1" indent="-276225">
              <a:lnSpc>
                <a:spcPct val="90000"/>
              </a:lnSpc>
              <a:buFont typeface="Arial" panose="020B0604020202020204" pitchFamily="34" charset="0"/>
              <a:buChar char="•"/>
            </a:pPr>
            <a:r>
              <a:rPr lang="en-AU" sz="1800" dirty="0">
                <a:solidFill>
                  <a:schemeClr val="tx1">
                    <a:lumMod val="75000"/>
                    <a:lumOff val="25000"/>
                  </a:schemeClr>
                </a:solidFill>
              </a:rPr>
              <a:t>must be intuitive and may leave room for interpretation</a:t>
            </a:r>
          </a:p>
          <a:p>
            <a:pPr marL="457200" lvl="1" indent="-276225">
              <a:lnSpc>
                <a:spcPct val="90000"/>
              </a:lnSpc>
              <a:buFont typeface="Arial" panose="020B0604020202020204" pitchFamily="34" charset="0"/>
              <a:buChar char="•"/>
            </a:pPr>
            <a:r>
              <a:rPr lang="en-AU" sz="1800" dirty="0">
                <a:solidFill>
                  <a:schemeClr val="tx1">
                    <a:lumMod val="75000"/>
                    <a:lumOff val="25000"/>
                  </a:schemeClr>
                </a:solidFill>
              </a:rPr>
              <a:t>contain purely a relevant set of process information</a:t>
            </a:r>
          </a:p>
          <a:p>
            <a:pPr lvl="1">
              <a:lnSpc>
                <a:spcPct val="90000"/>
              </a:lnSpc>
            </a:pPr>
            <a:endParaRPr lang="en-AU" sz="1800" dirty="0"/>
          </a:p>
        </p:txBody>
      </p:sp>
      <p:sp>
        <p:nvSpPr>
          <p:cNvPr id="1993732" name="Rectangle 4"/>
          <p:cNvSpPr>
            <a:spLocks noGrp="1" noChangeArrowheads="1"/>
          </p:cNvSpPr>
          <p:nvPr>
            <p:ph type="body" sz="half" idx="2"/>
          </p:nvPr>
        </p:nvSpPr>
        <p:spPr>
          <a:xfrm>
            <a:off x="4716016" y="1095797"/>
            <a:ext cx="4105275" cy="3989387"/>
          </a:xfrm>
        </p:spPr>
        <p:txBody>
          <a:bodyPr anchor="t"/>
          <a:lstStyle/>
          <a:p>
            <a:pPr>
              <a:buFontTx/>
              <a:buNone/>
            </a:pPr>
            <a:r>
              <a:rPr lang="en-AU" sz="2000" dirty="0" smtClean="0">
                <a:solidFill>
                  <a:srgbClr val="C00000"/>
                </a:solidFill>
              </a:rPr>
              <a:t>Executable process </a:t>
            </a:r>
            <a:r>
              <a:rPr lang="en-AU" sz="2000" dirty="0">
                <a:solidFill>
                  <a:srgbClr val="C00000"/>
                </a:solidFill>
              </a:rPr>
              <a:t>models</a:t>
            </a:r>
          </a:p>
          <a:p>
            <a:pPr marL="457200" lvl="1" indent="-276225">
              <a:lnSpc>
                <a:spcPct val="90000"/>
              </a:lnSpc>
              <a:buFont typeface="Arial" panose="020B0604020202020204" pitchFamily="34" charset="0"/>
              <a:buChar char="•"/>
            </a:pPr>
            <a:r>
              <a:rPr lang="en-AU" sz="1800" dirty="0">
                <a:solidFill>
                  <a:schemeClr val="tx1">
                    <a:lumMod val="75000"/>
                    <a:lumOff val="25000"/>
                  </a:schemeClr>
                </a:solidFill>
              </a:rPr>
              <a:t>are made by IT experts</a:t>
            </a:r>
          </a:p>
          <a:p>
            <a:pPr marL="457200" lvl="1" indent="-276225">
              <a:lnSpc>
                <a:spcPct val="90000"/>
              </a:lnSpc>
              <a:buFont typeface="Arial" panose="020B0604020202020204" pitchFamily="34" charset="0"/>
              <a:buChar char="•"/>
            </a:pPr>
            <a:r>
              <a:rPr lang="en-AU" sz="1800" dirty="0">
                <a:solidFill>
                  <a:schemeClr val="tx1">
                    <a:lumMod val="75000"/>
                    <a:lumOff val="25000"/>
                  </a:schemeClr>
                </a:solidFill>
              </a:rPr>
              <a:t>provide input to a process enactment </a:t>
            </a:r>
            <a:r>
              <a:rPr lang="en-AU" sz="1800" dirty="0" smtClean="0">
                <a:solidFill>
                  <a:schemeClr val="tx1">
                    <a:lumMod val="75000"/>
                    <a:lumOff val="25000"/>
                  </a:schemeClr>
                </a:solidFill>
              </a:rPr>
              <a:t>system - BPMS</a:t>
            </a:r>
            <a:endParaRPr lang="en-AU" sz="1800" dirty="0">
              <a:solidFill>
                <a:schemeClr val="tx1">
                  <a:lumMod val="75000"/>
                  <a:lumOff val="25000"/>
                </a:schemeClr>
              </a:solidFill>
            </a:endParaRPr>
          </a:p>
          <a:p>
            <a:pPr marL="457200" lvl="1" indent="-276225">
              <a:lnSpc>
                <a:spcPct val="90000"/>
              </a:lnSpc>
              <a:buFont typeface="Arial" panose="020B0604020202020204" pitchFamily="34" charset="0"/>
              <a:buChar char="•"/>
            </a:pPr>
            <a:r>
              <a:rPr lang="en-AU" sz="1800" dirty="0">
                <a:solidFill>
                  <a:schemeClr val="tx1">
                    <a:lumMod val="75000"/>
                    <a:lumOff val="25000"/>
                  </a:schemeClr>
                </a:solidFill>
              </a:rPr>
              <a:t>must be machine readable</a:t>
            </a:r>
          </a:p>
          <a:p>
            <a:pPr marL="457200" lvl="1" indent="-276225">
              <a:lnSpc>
                <a:spcPct val="90000"/>
              </a:lnSpc>
              <a:buFont typeface="Arial" panose="020B0604020202020204" pitchFamily="34" charset="0"/>
              <a:buChar char="•"/>
            </a:pPr>
            <a:r>
              <a:rPr lang="en-AU" sz="1800" dirty="0">
                <a:solidFill>
                  <a:schemeClr val="tx1">
                    <a:lumMod val="75000"/>
                    <a:lumOff val="25000"/>
                  </a:schemeClr>
                </a:solidFill>
              </a:rPr>
              <a:t>must be unambiguous and should not contain any uncertainties</a:t>
            </a:r>
          </a:p>
          <a:p>
            <a:pPr marL="457200" lvl="1" indent="-276225">
              <a:lnSpc>
                <a:spcPct val="90000"/>
              </a:lnSpc>
              <a:buFont typeface="Arial" panose="020B0604020202020204" pitchFamily="34" charset="0"/>
              <a:buChar char="•"/>
            </a:pPr>
            <a:r>
              <a:rPr lang="en-AU" sz="1800" dirty="0">
                <a:solidFill>
                  <a:schemeClr val="tx1">
                    <a:lumMod val="75000"/>
                    <a:lumOff val="25000"/>
                  </a:schemeClr>
                </a:solidFill>
              </a:rPr>
              <a:t>contain further details that are only relevant to implementation</a:t>
            </a:r>
          </a:p>
          <a:p>
            <a:pPr lvl="1"/>
            <a:endParaRPr lang="en-AU" sz="1800" dirty="0"/>
          </a:p>
        </p:txBody>
      </p:sp>
      <p:sp>
        <p:nvSpPr>
          <p:cNvPr id="11" name="Rectangle 2"/>
          <p:cNvSpPr>
            <a:spLocks noGrp="1" noChangeArrowheads="1"/>
          </p:cNvSpPr>
          <p:nvPr>
            <p:ph type="title"/>
          </p:nvPr>
        </p:nvSpPr>
        <p:spPr>
          <a:xfrm>
            <a:off x="180355" y="57150"/>
            <a:ext cx="7920037" cy="1143000"/>
          </a:xfrm>
        </p:spPr>
        <p:txBody>
          <a:bodyPr>
            <a:normAutofit/>
          </a:bodyPr>
          <a:lstStyle/>
          <a:p>
            <a:pPr algn="l"/>
            <a:r>
              <a:rPr lang="en-US" sz="3200" dirty="0" smtClean="0">
                <a:solidFill>
                  <a:srgbClr val="C00000"/>
                </a:solidFill>
              </a:rPr>
              <a:t>Two sides of the BPM story</a:t>
            </a:r>
            <a:endParaRPr lang="en-US" sz="3200" dirty="0">
              <a:solidFill>
                <a:srgbClr val="C00000"/>
              </a:solidFill>
            </a:endParaRPr>
          </a:p>
        </p:txBody>
      </p:sp>
      <p:pic>
        <p:nvPicPr>
          <p:cNvPr id="12" name="Picture 5"/>
          <p:cNvPicPr>
            <a:picLocks noChangeAspect="1" noChangeArrowheads="1"/>
          </p:cNvPicPr>
          <p:nvPr/>
        </p:nvPicPr>
        <p:blipFill>
          <a:blip r:embed="rId3" cstate="print"/>
          <a:srcRect/>
          <a:stretch>
            <a:fillRect/>
          </a:stretch>
        </p:blipFill>
        <p:spPr bwMode="auto">
          <a:xfrm>
            <a:off x="3131840" y="4384740"/>
            <a:ext cx="2328276" cy="1238689"/>
          </a:xfrm>
          <a:prstGeom prst="rect">
            <a:avLst/>
          </a:prstGeom>
          <a:noFill/>
          <a:ln w="9525">
            <a:noFill/>
            <a:miter lim="800000"/>
            <a:headEnd/>
            <a:tailEnd/>
          </a:ln>
          <a:effectLst/>
        </p:spPr>
      </p:pic>
      <p:pic>
        <p:nvPicPr>
          <p:cNvPr id="13" name="Picture 11" descr="board%20room"/>
          <p:cNvPicPr>
            <a:picLocks noChangeAspect="1" noChangeArrowheads="1"/>
          </p:cNvPicPr>
          <p:nvPr/>
        </p:nvPicPr>
        <p:blipFill>
          <a:blip r:embed="rId4" cstate="print"/>
          <a:srcRect/>
          <a:stretch>
            <a:fillRect/>
          </a:stretch>
        </p:blipFill>
        <p:spPr bwMode="auto">
          <a:xfrm>
            <a:off x="899592" y="4365104"/>
            <a:ext cx="1925639" cy="1394951"/>
          </a:xfrm>
          <a:prstGeom prst="rect">
            <a:avLst/>
          </a:prstGeom>
          <a:ln>
            <a:noFill/>
          </a:ln>
          <a:effectLst>
            <a:outerShdw blurRad="190500" algn="tl" rotWithShape="0">
              <a:srgbClr val="000000">
                <a:alpha val="70000"/>
              </a:srgbClr>
            </a:outerShdw>
          </a:effectLst>
        </p:spPr>
      </p:pic>
      <p:pic>
        <p:nvPicPr>
          <p:cNvPr id="14" name="Picture 14" descr="MPj04068300000[1]"/>
          <p:cNvPicPr>
            <a:picLocks noChangeAspect="1" noChangeArrowheads="1"/>
          </p:cNvPicPr>
          <p:nvPr/>
        </p:nvPicPr>
        <p:blipFill>
          <a:blip r:embed="rId5" cstate="print"/>
          <a:srcRect/>
          <a:stretch>
            <a:fillRect/>
          </a:stretch>
        </p:blipFill>
        <p:spPr bwMode="auto">
          <a:xfrm>
            <a:off x="5762227" y="4365104"/>
            <a:ext cx="2016125" cy="1347787"/>
          </a:xfrm>
          <a:prstGeom prst="rect">
            <a:avLst/>
          </a:prstGeom>
          <a:ln>
            <a:noFill/>
          </a:ln>
          <a:effectLst>
            <a:outerShdw blurRad="190500" algn="tl" rotWithShape="0">
              <a:srgbClr val="000000">
                <a:alpha val="70000"/>
              </a:srgbClr>
            </a:outerShdw>
          </a:effectLst>
        </p:spPr>
      </p:pic>
      <p:sp>
        <p:nvSpPr>
          <p:cNvPr id="8"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4</a:t>
            </a:fld>
            <a:endParaRPr lang="en-AU" sz="1600" dirty="0"/>
          </a:p>
        </p:txBody>
      </p:sp>
      <p:pic>
        <p:nvPicPr>
          <p:cNvPr id="9" name="Picture 4" descr="\\psf\Home\Desktop\pics\ch3_PurchaseOrder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59832" y="4361787"/>
            <a:ext cx="2489975" cy="144347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272903" y="5961474"/>
            <a:ext cx="1964128" cy="707886"/>
          </a:xfrm>
          <a:prstGeom prst="rect">
            <a:avLst/>
          </a:prstGeom>
        </p:spPr>
        <p:txBody>
          <a:bodyPr wrap="none">
            <a:spAutoFit/>
          </a:bodyPr>
          <a:lstStyle/>
          <a:p>
            <a:pPr algn="ctr"/>
            <a:r>
              <a:rPr lang="en-AU" sz="2000" dirty="0">
                <a:solidFill>
                  <a:srgbClr val="C00000"/>
                </a:solidFill>
              </a:rPr>
              <a:t>“</a:t>
            </a:r>
            <a:r>
              <a:rPr lang="en-AU" sz="2000" dirty="0" smtClean="0">
                <a:solidFill>
                  <a:srgbClr val="C00000"/>
                </a:solidFill>
              </a:rPr>
              <a:t>to-be executed”</a:t>
            </a:r>
            <a:br>
              <a:rPr lang="en-AU" sz="2000" dirty="0" smtClean="0">
                <a:solidFill>
                  <a:srgbClr val="C00000"/>
                </a:solidFill>
              </a:rPr>
            </a:br>
            <a:r>
              <a:rPr lang="en-AU" sz="2000" dirty="0" smtClean="0">
                <a:solidFill>
                  <a:srgbClr val="C00000"/>
                </a:solidFill>
              </a:rPr>
              <a:t>process model</a:t>
            </a:r>
            <a:endParaRPr lang="en-AU" sz="2000" dirty="0"/>
          </a:p>
        </p:txBody>
      </p:sp>
      <p:sp>
        <p:nvSpPr>
          <p:cNvPr id="3" name="Right Arrow 2"/>
          <p:cNvSpPr/>
          <p:nvPr/>
        </p:nvSpPr>
        <p:spPr>
          <a:xfrm>
            <a:off x="3107820" y="4797152"/>
            <a:ext cx="2328276" cy="576064"/>
          </a:xfrm>
          <a:prstGeom prst="rightArrow">
            <a:avLst/>
          </a:prstGeom>
          <a:solidFill>
            <a:srgbClr val="98C723">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899220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dirty="0" smtClean="0"/>
              <a:t>Bridging </a:t>
            </a:r>
            <a:r>
              <a:rPr lang="de-AT" dirty="0" err="1" smtClean="0"/>
              <a:t>the</a:t>
            </a:r>
            <a:r>
              <a:rPr lang="de-AT" dirty="0" smtClean="0"/>
              <a:t> </a:t>
            </a:r>
            <a:r>
              <a:rPr lang="de-AT" dirty="0" err="1" smtClean="0"/>
              <a:t>gap</a:t>
            </a:r>
            <a:r>
              <a:rPr lang="de-AT" dirty="0" smtClean="0"/>
              <a:t>: A </a:t>
            </a:r>
            <a:r>
              <a:rPr lang="de-AT" dirty="0" err="1" smtClean="0"/>
              <a:t>five-step</a:t>
            </a:r>
            <a:r>
              <a:rPr lang="de-AT" dirty="0" smtClean="0"/>
              <a:t> </a:t>
            </a:r>
            <a:r>
              <a:rPr lang="de-AT" dirty="0" err="1" smtClean="0"/>
              <a:t>method</a:t>
            </a:r>
            <a:endParaRPr lang="de-AT" dirty="0"/>
          </a:p>
        </p:txBody>
      </p:sp>
      <p:sp>
        <p:nvSpPr>
          <p:cNvPr id="3" name="Inhaltsplatzhalter 2"/>
          <p:cNvSpPr>
            <a:spLocks noGrp="1"/>
          </p:cNvSpPr>
          <p:nvPr>
            <p:ph idx="1"/>
          </p:nvPr>
        </p:nvSpPr>
        <p:spPr/>
        <p:txBody>
          <a:bodyPr/>
          <a:lstStyle/>
          <a:p>
            <a:pPr marL="457200" indent="-457200">
              <a:buFont typeface="+mj-lt"/>
              <a:buAutoNum type="arabicPeriod"/>
            </a:pPr>
            <a:r>
              <a:rPr lang="en-US" dirty="0" smtClean="0"/>
              <a:t>Identify </a:t>
            </a:r>
            <a:r>
              <a:rPr lang="en-US" dirty="0"/>
              <a:t>the automation boundaries</a:t>
            </a:r>
          </a:p>
          <a:p>
            <a:pPr marL="457200" indent="-457200">
              <a:buFont typeface="+mj-lt"/>
              <a:buAutoNum type="arabicPeriod"/>
            </a:pPr>
            <a:r>
              <a:rPr lang="en-US" dirty="0" smtClean="0"/>
              <a:t>Review </a:t>
            </a:r>
            <a:r>
              <a:rPr lang="en-US" dirty="0"/>
              <a:t>manual </a:t>
            </a:r>
            <a:r>
              <a:rPr lang="en-US" dirty="0" smtClean="0"/>
              <a:t>tasks</a:t>
            </a:r>
          </a:p>
          <a:p>
            <a:pPr marL="457200" indent="-457200">
              <a:buFont typeface="+mj-lt"/>
              <a:buAutoNum type="arabicPeriod"/>
            </a:pPr>
            <a:r>
              <a:rPr lang="en-US" dirty="0"/>
              <a:t>Complete the process model</a:t>
            </a:r>
          </a:p>
          <a:p>
            <a:pPr marL="457200" indent="-457200">
              <a:buFont typeface="+mj-lt"/>
              <a:buAutoNum type="arabicPeriod"/>
            </a:pPr>
            <a:r>
              <a:rPr lang="en-US" dirty="0" smtClean="0"/>
              <a:t>Adjust task granularity</a:t>
            </a:r>
            <a:endParaRPr lang="en-US" dirty="0"/>
          </a:p>
          <a:p>
            <a:pPr marL="457200" indent="-457200">
              <a:buFont typeface="+mj-lt"/>
              <a:buAutoNum type="arabicPeriod"/>
            </a:pPr>
            <a:r>
              <a:rPr lang="en-US" dirty="0" smtClean="0"/>
              <a:t>Specify </a:t>
            </a:r>
            <a:r>
              <a:rPr lang="en-US" dirty="0"/>
              <a:t>execution </a:t>
            </a:r>
            <a:r>
              <a:rPr lang="en-US" dirty="0" smtClean="0"/>
              <a:t>properties</a:t>
            </a:r>
          </a:p>
          <a:p>
            <a:pPr marL="457200" indent="-457200">
              <a:buFont typeface="+mj-lt"/>
              <a:buAutoNum type="arabicPeriod"/>
            </a:pPr>
            <a:endParaRPr lang="en-US" dirty="0"/>
          </a:p>
          <a:p>
            <a:pPr marL="457200" indent="-457200">
              <a:buFont typeface="+mj-lt"/>
              <a:buAutoNum type="arabicPeriod"/>
            </a:pPr>
            <a:endParaRPr lang="en-US" dirty="0" smtClean="0"/>
          </a:p>
          <a:p>
            <a:pPr marL="457200" indent="-457200">
              <a:buFont typeface="+mj-lt"/>
              <a:buAutoNum type="arabicPeriod"/>
            </a:pPr>
            <a:endParaRPr lang="en-US" dirty="0"/>
          </a:p>
          <a:p>
            <a:endParaRPr lang="de-AT" dirty="0"/>
          </a:p>
          <a:p>
            <a:pPr marL="0" indent="0">
              <a:buNone/>
            </a:pPr>
            <a:endParaRPr lang="de-AT" dirty="0"/>
          </a:p>
        </p:txBody>
      </p:sp>
      <p:pic>
        <p:nvPicPr>
          <p:cNvPr id="5" name="Picture 5"/>
          <p:cNvPicPr>
            <a:picLocks noChangeAspect="1" noChangeArrowheads="1"/>
          </p:cNvPicPr>
          <p:nvPr/>
        </p:nvPicPr>
        <p:blipFill>
          <a:blip r:embed="rId3" cstate="print"/>
          <a:srcRect/>
          <a:stretch>
            <a:fillRect/>
          </a:stretch>
        </p:blipFill>
        <p:spPr bwMode="auto">
          <a:xfrm>
            <a:off x="3131840" y="4384740"/>
            <a:ext cx="2328276" cy="1238689"/>
          </a:xfrm>
          <a:prstGeom prst="rect">
            <a:avLst/>
          </a:prstGeom>
          <a:noFill/>
          <a:ln w="9525">
            <a:noFill/>
            <a:miter lim="800000"/>
            <a:headEnd/>
            <a:tailEnd/>
          </a:ln>
          <a:effectLst/>
        </p:spPr>
      </p:pic>
      <p:pic>
        <p:nvPicPr>
          <p:cNvPr id="6" name="Picture 11" descr="board%20room"/>
          <p:cNvPicPr>
            <a:picLocks noChangeAspect="1" noChangeArrowheads="1"/>
          </p:cNvPicPr>
          <p:nvPr/>
        </p:nvPicPr>
        <p:blipFill>
          <a:blip r:embed="rId4" cstate="print"/>
          <a:srcRect/>
          <a:stretch>
            <a:fillRect/>
          </a:stretch>
        </p:blipFill>
        <p:spPr bwMode="auto">
          <a:xfrm>
            <a:off x="899592" y="4365104"/>
            <a:ext cx="1925639" cy="1394951"/>
          </a:xfrm>
          <a:prstGeom prst="rect">
            <a:avLst/>
          </a:prstGeom>
          <a:ln>
            <a:noFill/>
          </a:ln>
          <a:effectLst>
            <a:outerShdw blurRad="190500" algn="tl" rotWithShape="0">
              <a:srgbClr val="000000">
                <a:alpha val="70000"/>
              </a:srgbClr>
            </a:outerShdw>
          </a:effectLst>
        </p:spPr>
      </p:pic>
      <p:pic>
        <p:nvPicPr>
          <p:cNvPr id="7" name="Picture 14" descr="MPj04068300000[1]"/>
          <p:cNvPicPr>
            <a:picLocks noChangeAspect="1" noChangeArrowheads="1"/>
          </p:cNvPicPr>
          <p:nvPr/>
        </p:nvPicPr>
        <p:blipFill>
          <a:blip r:embed="rId5" cstate="print"/>
          <a:srcRect/>
          <a:stretch>
            <a:fillRect/>
          </a:stretch>
        </p:blipFill>
        <p:spPr bwMode="auto">
          <a:xfrm>
            <a:off x="5762227" y="4365104"/>
            <a:ext cx="2016125" cy="1347787"/>
          </a:xfrm>
          <a:prstGeom prst="rect">
            <a:avLst/>
          </a:prstGeom>
          <a:ln>
            <a:noFill/>
          </a:ln>
          <a:effectLst>
            <a:outerShdw blurRad="190500" algn="tl" rotWithShape="0">
              <a:srgbClr val="000000">
                <a:alpha val="70000"/>
              </a:srgbClr>
            </a:outerShdw>
          </a:effectLst>
        </p:spPr>
      </p:pic>
      <p:sp>
        <p:nvSpPr>
          <p:cNvPr id="8"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5</a:t>
            </a:fld>
            <a:endParaRPr lang="en-AU" sz="1600" dirty="0"/>
          </a:p>
        </p:txBody>
      </p:sp>
      <p:sp>
        <p:nvSpPr>
          <p:cNvPr id="4" name="TextBox 3"/>
          <p:cNvSpPr txBox="1"/>
          <p:nvPr/>
        </p:nvSpPr>
        <p:spPr>
          <a:xfrm>
            <a:off x="35496" y="6474822"/>
            <a:ext cx="4912627" cy="338554"/>
          </a:xfrm>
          <a:prstGeom prst="rect">
            <a:avLst/>
          </a:prstGeom>
          <a:noFill/>
        </p:spPr>
        <p:txBody>
          <a:bodyPr wrap="none" rtlCol="0">
            <a:spAutoFit/>
          </a:bodyPr>
          <a:lstStyle/>
          <a:p>
            <a:r>
              <a:rPr lang="en-AU" sz="1600" dirty="0" smtClean="0"/>
              <a:t>Adapted from teaching material of Remco Dijkman, TU/e.</a:t>
            </a:r>
            <a:endParaRPr lang="en-AU" sz="1600" dirty="0"/>
          </a:p>
        </p:txBody>
      </p:sp>
    </p:spTree>
    <p:extLst>
      <p:ext uri="{BB962C8B-B14F-4D97-AF65-F5344CB8AC3E}">
        <p14:creationId xmlns:p14="http://schemas.microsoft.com/office/powerpoint/2010/main" val="17700773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r"/>
            <a:r>
              <a:rPr lang="de-AT" dirty="0" err="1" smtClean="0"/>
              <a:t>Running</a:t>
            </a:r>
            <a:r>
              <a:rPr lang="de-AT" dirty="0" smtClean="0"/>
              <a:t> example</a:t>
            </a:r>
            <a:endParaRPr lang="de-AT" dirty="0"/>
          </a:p>
        </p:txBody>
      </p:sp>
      <p:sp>
        <p:nvSpPr>
          <p:cNvPr id="5" name="AutoShape 4" descr="data:image/jpeg;base64,/9j/4AAQSkZJRgABAQAAAQABAAD/2wCEAAkGBhISERUQEhQTERIVFhgWEhcYGBkYFxIXFBIYFRkVGhkXGyYhFxskGhQXHy8gIyctLC0sFR4xNTAqNSgrLCoBCQoKDgwOGg8PGiolHCQsLywxNCwzLSosLCwsLCwsLC8sLCwuLCwsLCwsLCwvLCwsLCwsLCwsLCksLCwpKSwsKf/AABEIALQBGAMBIgACEQEDEQH/xAAcAAEAAQUBAQAAAAAAAAAAAAAAAgEDBAUGBwj/xABGEAABAgQCBQcKBQIEBgMAAAABAhEAAxIhBDETIkFRkQUGFFJhk9EWMlNUcYGSwdLwFSNCsbLT4TRigqEkM0NjovEHRHL/xAAaAQEAAwEBAQAAAAAAAAAAAAAAAQIEAwUG/8QAOBEAAgEBBAgEBAUDBQAAAAAAAAECEQMSE1EEFCExcaHR8AUyQVIzgYKRscHh4vEVYdIiIyRiov/aAAwDAQACEQMRAD8A9Y6VDpUeZ4TljGLlpX03DoJ85KkywpGtSLU3teK4flfGKCj07DJKVEAKSgVAJBqBodrkM2wx6Oo2ma59DDrcO6dT0vpUOlR5ViucWOR/9qQsUlQpSgu1Oq1DhRqsD1TGavlXF01Jx+HVZ2oQDk4B1bbeG2JegWi9Vz6ELS4PtdT0jpUOlR5kOWsWQCMbIAIS9SEAhRSFEMElwHZ94iUrlbGElJxuGGqlSTShlVFQpukMRSHcfqERqNpmufQa3DunU9L6VDpUecycXj1PTjcIaXKvMsBmfMy7Ywjzgx2k0YxUlRKkIBCEsa9o/LyTt9u2C0Gb3Nc+hL0uC3p8up6n0qHSo89EzlKz4uQHa1As+9pUVr5Rt/xci4JDIc2dh/ygzsOMV1OWa59CdZjk+XU9B6VDpUecysVykVqQcRLTSUirRoZYJLlOrdgH94yi4J/KDlPSkOGb8pFJdnu2xzs2bHidTlmufQazHJ8up2vLfKSpeGnTEFlplLUglmCggkG9s44nA87sWqsTMRKlsBRqoIJJYv2AXbbEVYzH1FPSUswpVoEsSVKDG2q1Lk/5hFvG4rHy5a5nSZSqGsJada7FnRsJGed+x+1lozjsaTrx6HK0tr21NqnDqbFXOibUR0xDMmlVEuxJUDUNwATkf1bWiauXsQM8fhzllLTYEtV5267WPsjkfLHHekT3cv6YeWOO9Inu5f0xp1KftXf0mfW4e59/Ub9HPDG6dCNNKUgzJYLBDkKUkKFttyPdGZzr51YuVilS5MyWlASggKCXcpc53jlPLLHekT3cv6YHnljvSDu5f0w1Kd5SuRplX9BrcLrV99/M6tPOWcoA9OkoO0KlA53/AE7hY53B2MYpI50TlJBVjZaFfqBlpIsSLNtLP/qTneOV8scd6RPdy/ph5Y470ie7l/TDUp+1ff8AaNbh7n39R1a+ck+kkY+QVMSBoksWB1c8yWvl/s8+aHOjFTsUJc9aFIKFlkhLuChsr7THI+WOO9Inu5f0wHPPHekHdy/pg9Cm4tXV38gtLgpJ3n38zeyueWMM4pXPlol1LD0oJSAVNb3ARnr5yTsxj5XdJfaDtG1iOz/fk/LLHekT3cv6YeWOO9Inu5f0xOpT9i+/7SNaj7n38zrE84p+3HyL/wDaFr7dbd+8a5fPLGiZSJ8paKwKglAqFQBIF22tGk8scd6RPdy/ph5ZY70ie7l/TDU5+xd/SNah7n38zrueHOjFScSZchaEoEtJZQS9RUt877BFybzhWwKeUJWVwZSXcg5ZOBb2vmI40888d6Qd3L+mHljjvSJ7uX9MVWgzUUrq6/8AllnpcKt3n38zr5POKYpDnlCUiZUoMZQKSlKlgKtfWAQWeznsjAx/OzGIYy8VInO76iUlLMzuTm54Rz/ljjvSJ7uX9MPLHHekT3cv6YstDmnW6u/pKvSoNeZ9/UddypzqxSOTsPPQtAnrmFMwkJpIGmsNn6E5bo1eB5441YFWLkSiSQQUIO1NO0WLqu+yNL5Z470g7uX9MPLLHekT3cv6Ywz8Jt5Sqmkstp6th4xo1nZ3JWd557P1OgxfOzFICmxsiYpILJEtIqUCLPUQ2d+ztBjY8yedGKnmeJ60KolpMukJsTW5Lf8A5Ecd5ZY70ie7l/TAc88d6Qd3L+mKrwjSE63lzLWnjOizs3FWdHns/JI7zkvlbGGeEzSnROHISAS6Tb9smhHB+WeO9IO7l/TCKaP4PpNlGk5qT+eRltPErCbqlQ9JHJmDKjLEmQVpzSJaSfNqyA9nHsMV/CcIFiWZOHqUFFIpQ5CSH1SkH9QMafndzfxM1VUgIWkkEgqCVJNISTrWIIA2v2RjczeZc/D4g4mcZY1FICUkqLqKS5LAfp7c47XVh38XbkUTbncdnszNhjJ+AllQVhkkIUUEiVLZ0S9KtnIOqgObdgqNox08qcnnLC7gn8mVrkqQAE63/dQbtY+6Nlj5U0zFFOFkrBUCFqEsqUEJsS6gXCnI7GFiXF/RTHP/AA8lkodBZIqWEJISOrrDPZQOwxkxZ5s04cMkaT8a5M9W/QVkaBBKUhBWCWyqSkke52i8jGYEroOECddEskypTJWtcyWyr6rKlKD3BLM7h87D4eaqYmvDSEoukmlBKQZbFi7sWSDbKzFni2ZOIepWGw6lhiF0oqKiVKcAmzKJPnO5zuSJxZ5sYcMkQxxwMoSSvDyU6Y/qRLeWmkaxAd2UpCWST575CMeTi8EpTHCS0io1lUuVqI0K5qVFnuRLVqh7C5GUbWWJoEtPR5QSwQoClkJEw2Gs1NKUKAbP2NGOmVMHm4OQwqCLISzkpJuxAUxLNkRm5Ziz9zIw4ZIwZs3DoEwqwUoFAACQhJKlnDieUOpASAlNTmonVyuBF5AwpRPV0OUNChSzqS2VSqammwcH8k7Gvt25uNwizMUej4eaFM6lJQ5ASnznLq1gWB3DdrXFIm6NREiTpjq/ppWhSnUCXJbznB2kG94Ys/cycOGSNUqdhEGiZg5YmNUEplBTC2sqpCSkAqSC4cObMHisifglTEo6JLAVQAvRy6a1KUgh9iQpBS5uSQAC4fOlrxC1pMzCyWqTrEpKkXIKhnelmbt98NDMBKkYOQFJLpLID0mlBBBcEJc9gDBnsxZ+5jDhkjP8n8L6vI7tHhDyfwvq8ju0eEF4jEBSwJaSkBRQXzIQCkHW6zjIe5r25OLxRKapKEpKmUaw6UubsCbgAbf1e2JxZ5sjDhki55P4X1eR3aPCHk/hfV5Hdo8IsjHYo/8AQT2awG1nLkFrEszi2b2ni8TiUk0SkrAsLgVWSygSq16gzbs4jFnmxhwyRPyfwvq8ju0eEPJ/C+ryO7R4Riq5RxlVIw6PNBeo03qs7sSGAbtfI2vLxmJrZMlNNnUpTMTLCjYHWZRIcdVru4Ys82MOGSLnk/hfV5Hdo8IeT+F9Xkd2jwjH6XjMtCi2ZqGt2edq7L3zZrOorHYsEnQggFgHDqcZ2UabntsLnbDFnmxhwyRkeT+F9Xkd2jwh5P4X1eR3aPCM8H3QicWebGHDJGB5P4X1eR3aPCHk/hfV5Hdo8Iz4QxZ5sYcMkYHk/hfV5Hdo8IeT+F9Xkd2jwjPhDFnmxhwyRgeT+F9Xkd2jwh5P4X1eR3aPCM+EMWebGHDJGB5P4X1eR3aPCHk/hfV5Hdo8Iz4QxZ5sYcMkYHk/hfV5Hdo8IeT+F9Xkd2jwjPhDFnmxhwyRgeT+F9Xkd2jwh5P4X1eR3aPCM+EMWebGHDJGB5P4X1eR3aPCEbCKQxJ5sYcMkMTj1pUUjDrWBkoFABs+0v8A+otDlWZ6rM+KX9UZ+Jw4mIXLUHStKkKuzhQKT7LExrhzXk11jSAhYWE6RVAIWFsEmwTUkFhu33jx4S0e6r2/i+pqcZV3/gTHKcz1Sbxl/VD8TmeqTeMv6oseSUkABBmygC7ImqS/mkv7Sl3DXUTmxFRzSk2vOcU62mXUaC4dWZFzbK8WvaN25dSLk8/wMrD45alBJw0xAJuolDJ7SxeMqZMYtoyRvtFcNIoQlAchKQkFSnJCQzktc2ziU6VUkpIsoEG+whjsjjJ2Lnsf+mmb3l0mltLQnH0R/wDGAn/9s/8Aj4xbRyUkKqFTguNdTC7s27siyOQkDIrAFwAshizbBut7It/x8/xFGZiJjltGR22tF+gbhFqTKpSEi4AADlzbeWvF1zuHH+0ZrZxr/tvYWSzFA3CJS5YcWHCIudw4/wBolKVrCOdm5X1t9US0qF/RJ3DhDRJ3DhGJyxiZiJdUsOakhRpUuhJN1UJupuze+yNUnnLPZI6JNKjSFOlSAmqrPVIySMiQCsAm0e6cToNCncOAhok7hwjmp3OTFAgjDKp2imaSpjOBAIl2emUxI/XuuLk/nHiLhOFmO6gCyyxBYWoYn9VjSQGCibQFDodCncOAhoU7hwjH5LxS5kpK5iDKWXCkHNJBI3Xydxa9iReMuAIaJO4cIaFO4cInCAIaJO4cIaJO4cInCAIaJO4cIaJO4cInCAIaJO4cIaJO4cInCAIaJO4cIaJO4cInCAIaJO4cIaJO4cInCAIaJO4cIaJO4cInCAIaJO4cIaJO4cInCAOO5y8rzpWKCJaJRliWFrqBqU+k1QxATZBve5G6EWOdrdKU4f8AIH8Z8I1zhG7HZ6GVTlfkjc8uk6INPVhjXZaU1k+dqtuPy3xq8XidVK/xCkKTQSEJKVlNQKkgFkknaLmm0b/EoWUigJJqfWDgMSx4t7njVT8Di1ukpwpl1OApJJAcM4pYl3X7S2y/yyZ6BjCasiWBj2cqBOhDzF6QlgSdVtNLTSNibNeLcnFrUpKE8ohayNkhBCmQq9rC4KvYE7w+xn4PFuaDhlXUpJUkuFF6RYZABF8zTFZmFxQJoThQHcKKVVNdgQAzuc+w5vE1XdOgLc2eky5BGKKagEpUQXmnUS7AgkuNrj8z2GLMvlAVaLpoUsqu0tJYISpK07Qm6Kjut1g+ejDYhgWwwVUFWSpvNIUd9Xm3ttza8DgcRUphhmOkpNBqS4Vo+w+dre1Wb2jYDGxePTtxyJZNK5ZpSAEmUm5cstJJqv1wN0Wxj0oUUrxpqCkkOgDVY7C4IJmJdTfpYNsytBjHFsIwDCy94D9mqCGG8bmiWKw2KKjSMKpOypKqjZLg2LB33nK+2Gzv+AY8vFuVFOMzSpYQpAcCYgGWQ4dk1JyzNs3EWPxBxbHsTl+UiygQ9mf9SdXcRvvusFhVX0qJNV0goBYoIAY1D/KLZWG6MkYdHVTwGzL9zxiLy7oSaCZyiAlJ6cLqUQvRppKU2KSwZwQb7zlHRyVglJFwQ47QWiyjBSwGCEAEqJFIuVl1cTc74vyxrD3/ACi9m05x4kPcTxuHK00hRSXBcEiwUHFt4ce+MGXgsQAoGcC4FJYOCCL+btAL+3KM3G4UzE0hapd3dJY5EN7LxiyeSpiSkmfNUxBUCzKA2dke4cSMzDYmxE1P6QRSGyAWoarv5xF91oqvBYio0zmSSSLAkOSwunIBuA7SdnCANTjJUzRpSqeJagTrOE16pYGwGZD22b8sNU7EbMVI4J3q7NxHDbd98vzgb7flEq/bwMAaZS1VhXSUM6ak1AAgBDs2TkL+LsgqesAhOJlvW4JKfNpGrlvfjnZjua/bwMK/bwMAa/A44AETJstRdwQobdjMLDKMn8RlekR8Qi/X7eBhX7eBgCx+IyvSI+IQ/EZXpEfEIv1+3gYV+3gYAsfiMr0iPiEPxGV6RHxCL9ft4GFft4GAEuYFB0kEHIi4MSi3JFvef5GLkAIQhACEIQAhCEAcRzrfpSm9AP4z4RTna3SlP6AfxnwjbPyQ4GJeeR1aPmf3MSeNZyzgJc1CUzVhCBNSouzLZRZFy1yRvyyjSo5EYBC+UZilOjKatBIqmClhOd1qOb5oIDBkp+Tup+p6lTrYRyOPw9xNVynRLRKQCApqlJQSJppm6xJNTMarAuIuyuT0CX0VWLClzFpmqU6xMUxQpLL0rpJ0JuDt1QkACFxZip1MI5KVzVXNlmnGzVpVWlwZhSoqmrrdJm0quVJyYBIYRkcocz1TFqmoxC5UxQaoAmlpUuWlnXZtGtVts07bldjmKnSwjRq5vzSZb4qbSiXLQq6wVqQuordMwB1WBqCiyRdioHXo5nYlkvj5yilJAJC3qImDSWmsSNISAXGql3AAEXY5ip1kI0vInIEyRMVMmYheIJloQK6nTTncrIzfIA3uVG8bqIaS3ARWX5w9/wAopFZfnD3/ACi9l8SPEPcXp09KWKiwPySVH2WST7oxlcsyR/1E3c+5L1H2Bi+5olymhRQyEImKcWXkwzN9rOB2mNcnDzX/AMPIs12S5D3AAO5tse8cDY/islia0sCx7HBN91geBjIkzkrSFJIUk5EZGNWZcyhLSJYUDrJ1WsLEF8mUe17ZF4zeTkkI1kJlqOaU5BgAMuwAe6ALs+YoMEgKJfNRTl7EmLdc7qS+8V/Ti8pFwdz/AO8VvvHD+8AWK53Ul94r+nCud1JfeK/pxfvvHD+8L7xw/vAFiud1JfeK/pwrndSX3iv6cX77xw/vC+8cP7wBYrndSX3iv6cK53Ul94r+nF++8cP7wvvHD+8AWK53Ul94r+nCud1JfeK/pxfvvHD+8L7xw/vAFJKyQ5ABu4BcWLZsP2icRloYN7f9y8SgBCEIAQhCAEIQgDiOdb9KU3oB/GfCKc7W6Uq7fkD+M+EbZ+WHAxrzyNxy9hkLktMlqnJTMSopSSFaq3cU3LbrPe8aJXJODS8vQYtSSXUXmqBUuUQqo1bULKFORs9sb/lsjRh5kyTr6qkAk1MpgwzD3bazbY1CMalKKpuPqC1PKVRSAJc0hrAO9hus9xHysanpFhHIeDTQpOExNg4aoNSVo1k1XJzL3NSCctWk/kPCqSZfR8WygliKlEpCEqp11ajA0NmKbMwjLwuJSmWJ/TlKlBQBKkFlKZ6b6wBpNt7h4gcXpFHRY5YUqYTSZbhIpBoy1WSDffuvFquv8g2+FxyUNLTKngMVl0WTWVLId83cMHzAFsrWI5zoQAVSsQzJP/LOrWkEJN9VWsAQdsa5XLEmpzjltVXSJdqfOCLJ7Wvnk261I5ZlJKT09awlRMwaMkG9ZS7ati3ZfJmFbn9vxFTeTeXUpShWjnmvYJZKkHVsoPY6wtBPLTpChJn3IDFABAId2fKx9/tEag42UkrlLxk4gJZQpLmyF6RKkglqQU5s5V7Dbn8oJDD8QmglNSSJSSGUC1gg3FJsbuR2Qud7RU255xJpCjJxFyQBozUwSkvS7ga4HuMSwnL6ZqBMRKnlJVT5jHJ6hfL/ANZ2jVT8eFHSDGTEIW5SdHqpAWtFrbwRdrM92i6rHJSkE4yYAVKUVaM5IQhKgXTqB2Vk2uWGTLqJqbbD8q1TNGZU5N1AKKdTULPU9n2b4z5fnD3/ACjB5KkKShzNVOCmKCoMQkpDdp33jOl+cPf8oWfxFxIe4ljZkwAGWkKNQcHq3faOzjGNLxeIKgFSQlNqlVhWbuwsbW/3jYwj3TialONxbgaBIFnJWLXO47m4HeIycHipylNMk6MM71hV7WyG88IzYQBYxEqopDqAubEp/aI9AT1pneL8YuzlpDVEDc8W+ky+snjAFOgJ60zvF+MOgJ60zvF+MV6TL6yeMOky+snjAFOgJ60zvF+MOgJ60zvF+MV6TL6yeMOky+snjAFOgJ60zvF+MOgJ60zvF+MV6TL6yeMOky+snjAFOgJ60zvF+MOgJ60zvF+MV6TL6yeMOky+snjAGMvFLQ4SkrABZwskmpVnAL2Az/uNgkuHiMsgh0sRsaJwAhCEAIQhACEIQBxHOz/FKs/5A92rPhFOdn+KVdvyB79WfFY2z8sOBiXnkdDjpc1SGklCV1ZrBIYKc2G37tmMKZhMWUrFWHqIZBoUbFRJcHs2XvuzO2R8z+5iUfI1oeoaqRg8QAxVh0ikgBEshtQhNySGBO7J7RHouLpI0kgKJsoIOqGUHAI856De1j79vCF4UNZ0XEhSmmSQhyUugkh1WBYgWSw7W41MrFFKQ8gKdVZpUQQ2qUpsxdnc7OGyhC8KGqEjFskVSH/UaVHNaiwAawSUgPuLvFuVh8aFsVyFIYGopNQUSXYDMAMA+/O19zCF4UNYJWL1XVh2o1tVf/MZbEf5Xo7bGLKMNjmvMw5ITY0Kub55f5cu22UbmELwoY2ARNAOlKFGo00ggBOwMRbic84ypfnD3/KKRWX5w9/yi9l8RcQ9xPF4XSAByliDZtnYbbXG4gHZGInkU+mnn/Wfv7u8bKEe8cDBwnJhQoK0s1bAhlKJBfa2+0Z0IQBaX56fYr5Rdi0vz0+xXyi7ACEIQAhCEAIQhACEIQBaw+X+pX8zF2LWHy/1K/mYuwAhCEAIQhACEIQBw/Oz/FKs/wCQP4z4RXnW/SlMW/IH8Z8I2z8sOBiXnkdUj5n9zEoij5n9zEo+Qe89UQhCIAhCEAIQhACEIQAisvzh7/lFIrL84e/5R1sviR4kPcZUIsYxMwgaMgF7kh7MbcWjDrxVHmyysHIHMU53/wA3sz98e8cDZwjU6XGdSSd9z27Hzyt2Z3cbOTVSKmqYVNk7X/3gBMlOQXII3Nt9o7Ijoj11cE+ESWkEh4poE/ZMAU0R66uCfCGiPXVwT4RXQJ+yYaBP2TAFNEeurgnwhoj11cE+EV0CfsmGgT9kwBTRHrq4J8IaI9dXBPhFdAn7JhoE/ZMAU0R66uCfCGiPXVwT4RXQJ+yYaBP2TAEpaGDZ5/7l/nEo0XLM2cmsShUoBBloKygLJWyy9SSWTse3a4jFVjMS/wDhie3pZtqu2bm9rbj7wOnhGjwcxakkzEKlFyANOVW2KJC7ewO2+NjyZMUUaxfWUAeskGxtnufazwBlwhCAEIQgDh+drdKU/oR/GfCK8636UpvQD+M+EbZ+SHAxLzyOqR8z+5iURR8z+5iUfIPeeqIQhEAQhCAEIQgBCEIARWX5w9/yikVl+cPf8o62XxI8SHuMlSgM7QeLOKwaZgAWHALj2sR84w/wCXQUArAd3qcjVpAuMm/aPeOBs3hGpPNuXlVMH+r27GuNY2yubMS+zkyglISMkgAewBoAqtQGb8Cf2iOlG4/CfCJnODwBDSjcfhPhDSjcfhPhE3g8AQ0o3H4T4Q0o3H4T4RN4PAENKNx+E+ENKNx+E+ETeDwBDSjcfhPhDSjcfhPhE3g8AY86fLsFMXySUkkttpZ/fFrSSeqO7P0xicscjmbWHWBMCASggKTo11DzixB+Z3xhq5Bmemxo7NIi+q19Z83Nmz7HgDb6WT1R3Z+mMyXMCgCkgg5EXBjUYPBTJYYnETHUS61Syb7PPsPYI2GAwxQkg5lSlNm1Rdu3xJgDJhCEAIQhAHD87W6Up/QD+M+EV51v0pVn/IH8Z8I2z8kOBiXnkdUj5n9zEoij5n9zEo+Qe89UQhCIAhCEAIQhACEIQAisvzh7/lFIrL84e/5R1sviR4kPcTxeLEsAlKlOWZNzkS+eTAxiDnBKpr1mek2ZjTU187bnyjZRQh7R7xwNX5TSGuVDdqnt8M8r+2NlJm1JCg4CgCHzuHicIAgt9jD2h/nFKVb08D9UTIg0AQpVvTwP1QpVvTwP1RNoNAEKVb08D9UKVb08D9UTaLc7EJQ1SmfIbT7BmYArSrengfqhSrengfqiz+IS+sfhPhD8Ql9Y/CfCAL1Kt6eB+qFKt6eB+qIScWhRpSpyztkW3sdkXmgDVcp8uCQFFTMgJK1Mq1aqUgAOSXN9zj3Yx53SRYzZIJyGu6rPbV1rbo2uI5PStyXDsFWSQoAuHCkkWMWjyQm9zfPUlXsB6PcAPdAFrC8saRJVLVKWASlxUzjMZRm4LFaRNTMQSCNxBax2jaOw7Iso5LAyURtsmV/TjJkyQkMPad5JuSYAuQhCAEIQgDg+eE8DGBBJClyQEAAmotOSwtm6k27YpHS48fno1litkaqCoWSpblQsjJnO0iEdpWtUlTccVZJNvMyQrtH374rX2p+/fHjP/wAe4KTj0zlLr/LKQKbecCd3ZHQq5qSKSoScUSAk0khJNS6SBZnAuQeO2MC8Mqq3+R0dvR0oei19qfv3wr7U/fvjzTydw9KV6DFEGqtiCpCkqCWZtbWJGzzcrxdw3NfDLWJZk4tDvrKppsHuQ7ffZE/0v/vyGsf2PRq+1P374V9qfv3x848tcuIk4idJu0uYtAs9kqIF/ZG05Iwpnv8AmolFgU1sAqrY+xhfbGa10SNm6OXJdT0NE0e00pScKKlN9fXgme9V9qfv3wr7U/fvjw+dyKUpK+kSFMFEBKnUopSVANSGJA9ztnaJjkI1lHSJPm1JU4pOsAxJamxfbk1zHHBh7n9l1Nv9Kt84/d/4nttfan798K+1P3748Pn8iKQhS+kSFUglkKCiSMgAwz/2cWjmMRzhEtSkKdwd2xnjpZ6NCbuqT+y6mfSdCtdHs8SVGq02N/mkfS9fan798SlKFQLj798fMXlUjt4Q8qkdvCNEdBUZJ3+X6nm4jyPqfSDeOMNIN44x8seVSO3hDyqR28I33Y5lKvI+p9IN44w0g3jjHznzM5XlYjGyZChUlZIIIsWQo/KPUuUeRMJJkzJxw6FCXLXMIAuaEFTe9opKiOUrW66UO60g3jjDSDeOMeYYkYZAmA4NNUmXJmLUxEtYmrpUJaz5xDGl/ONrRr+W+WcFh5mIldDSoyg0pXmonLEupaalMAEkoTYkkrAZ2eKohWzfoev6QbxxhpBvHGPJZeNw0yXMmScChZTiJeHQkqAUozGclnoIJOqb2uxjEVziwIscCXSTpLABhKXMdAKnPmpDlk3VcU3VROK8j2XSDeOMajlvAmZUyiKpdDpuUGqp2qDg2cbaQ7iOX5D5JwuIw8uecPKQVgmkawDKKbHbk79seac9+VZeGx02QkUpTSwAsHQk/OJVG6CNtedKHrp5JxBUVHFTw4CdWW1ku3/UbMuSAN2VoysLgZiK3n4glQSxpumlalEgKUUuQoAun9Id8o+e/KpHbwh5VI7eEXurM61eR9I4WQSqWVKWqhSlFS6R5wUKQBn5wF9ibkmNtpBvHGPmjkflVM9RSHsl8m2tHWDm9KIB6TKS7WUbiw2JfaWjJaaRZ2cnF15dTHaabGzm4NOq4fmz2vSDeOMNIN44x4YvkZGjCxNQpW1FQBFztOdqT7yNhjQct44Yekl7kjfcNuitnpVnOagq7eHUrZ6fC0moJOr4dT6S0g3jjDSDeOMfPsuSCAb3A/aNxhubspctK+kypaj5yVkApNVIycs13IikdNspbFXl1OcfE7OTok+XU9q0g3jjDSDeOMeLy+bshyFYpDMkhQZtZKiXqINikAgAnWFhFxHNFCiQMXhyQKiytgDm7bPvdF9ag/R8up0Wnxe6L5dT2TSDeOMNIN44x4liub8tCm6TKWKVKdJcApIASWu5ezA8HIwsXgEoVSlYmBgXTlfZucdhI3ExR6bZR315dSkvE7OO9Pl1PacWFGakpKaXGkdKiVJoV5pBASaqc3sTCPn3lrHpkUkuyn2Pk0I12U4WsFNM2WNuraCnFbGa7CIMoESlzJYNzQtSXPaxvF/pk708/vV+MVhHo7iKDpk708/vV+MOmTvTz+9X4whAURgzeTkKUVKdSiXJJJJO8k5xLoSd6viMIRVwi96OkZyj5W0Ohp3q+Iw6Gner4jCERhwyRfGtPc/ux0NO9XxGLauS5ZLkEntMVhBQivRFZWk5KjbZH8JldWH4TK6sIRN1ZFKsfhMrqw/CZXVhCF1ZCrMnk2X0eamdJ1JiHpVYs4KTn2Exvzz3x3rCvhR9MIQcIv0KuKltZb8rcXSlGl1E00Jol0poIKWFLCkgM2TBou+XOP8AWF8E/TFYRFyOSGHHIp5c4/1hfBH0w8ucf6wvgn6YrCGHHJEYccinlxj/AFhfBH0xoOVE9ImqnTiVzFNUqwdgwy7BCETcivQlRUdqRi/hMrqw/CZXVhCF1ZFqsnL5OQnzXT7CR+0T6KOsv4leMIRFyOSKtVHRR1l/ErxiEzAJV51Svaon94QhcjkhRIn0UdZfxK8YdFHWX8SvGEIYcMkKIdFHWX8SvGHRR1l/ErxhCGHHJCiHRR1l/Erxh0UdZfxK8YQhhwyQoiEzk9CvOqV7VE/vCEIm7HIlbNx//9k="/>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25602" name="Picture 2" descr="\\psf\Home\Desktop\Screen Shot 2013-08-24 at 4.32.36 PM.png"/>
          <p:cNvPicPr>
            <a:picLocks noChangeAspect="1" noChangeArrowheads="1"/>
          </p:cNvPicPr>
          <p:nvPr/>
        </p:nvPicPr>
        <p:blipFill rotWithShape="1">
          <a:blip r:embed="rId3">
            <a:extLst>
              <a:ext uri="{28A0092B-C50C-407E-A947-70E740481C1C}">
                <a14:useLocalDpi xmlns:a14="http://schemas.microsoft.com/office/drawing/2010/main" val="0"/>
              </a:ext>
            </a:extLst>
          </a:blip>
          <a:srcRect r="239"/>
          <a:stretch/>
        </p:blipFill>
        <p:spPr bwMode="auto">
          <a:xfrm>
            <a:off x="223168" y="1049861"/>
            <a:ext cx="8361238" cy="56057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13643" y="1053559"/>
            <a:ext cx="8361238" cy="264461"/>
          </a:xfrm>
          <a:prstGeom prst="rect">
            <a:avLst/>
          </a:prstGeom>
          <a:solidFill>
            <a:schemeClr val="accent2">
              <a:lumMod val="60000"/>
              <a:lumOff val="40000"/>
              <a:alpha val="3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smtClean="0">
                <a:solidFill>
                  <a:schemeClr val="tx1"/>
                </a:solidFill>
              </a:rPr>
              <a:t>Customer</a:t>
            </a:r>
            <a:endParaRPr lang="en-AU" sz="2000" b="1" dirty="0">
              <a:solidFill>
                <a:schemeClr val="tx1"/>
              </a:solidFill>
            </a:endParaRPr>
          </a:p>
        </p:txBody>
      </p:sp>
      <p:sp>
        <p:nvSpPr>
          <p:cNvPr id="43" name="Rectangle 42"/>
          <p:cNvSpPr/>
          <p:nvPr/>
        </p:nvSpPr>
        <p:spPr>
          <a:xfrm>
            <a:off x="225425" y="5828012"/>
            <a:ext cx="8352000" cy="264461"/>
          </a:xfrm>
          <a:prstGeom prst="rect">
            <a:avLst/>
          </a:prstGeom>
          <a:solidFill>
            <a:schemeClr val="accent6">
              <a:lumMod val="75000"/>
              <a:alpha val="3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tx1"/>
                </a:solidFill>
              </a:rPr>
              <a:t>Supplier 1</a:t>
            </a:r>
          </a:p>
        </p:txBody>
      </p:sp>
      <p:sp>
        <p:nvSpPr>
          <p:cNvPr id="44" name="Rectangle 43"/>
          <p:cNvSpPr/>
          <p:nvPr/>
        </p:nvSpPr>
        <p:spPr>
          <a:xfrm>
            <a:off x="229518" y="6368432"/>
            <a:ext cx="8352000" cy="264461"/>
          </a:xfrm>
          <a:prstGeom prst="rect">
            <a:avLst/>
          </a:prstGeom>
          <a:solidFill>
            <a:schemeClr val="accent6">
              <a:lumMod val="75000"/>
              <a:alpha val="3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000" b="1" dirty="0">
                <a:solidFill>
                  <a:schemeClr val="tx1"/>
                </a:solidFill>
              </a:rPr>
              <a:t>Supplier 2</a:t>
            </a:r>
          </a:p>
        </p:txBody>
      </p:sp>
      <p:sp>
        <p:nvSpPr>
          <p:cNvPr id="47" name="Rectangle 46"/>
          <p:cNvSpPr/>
          <p:nvPr/>
        </p:nvSpPr>
        <p:spPr>
          <a:xfrm>
            <a:off x="224309" y="1584350"/>
            <a:ext cx="8361238" cy="3996000"/>
          </a:xfrm>
          <a:prstGeom prst="rect">
            <a:avLst/>
          </a:prstGeom>
          <a:solidFill>
            <a:srgbClr val="98C723">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AU" sz="2000" b="1" dirty="0">
                <a:solidFill>
                  <a:schemeClr val="tx1"/>
                </a:solidFill>
              </a:rPr>
              <a:t>Seller</a:t>
            </a:r>
          </a:p>
        </p:txBody>
      </p:sp>
      <p:sp>
        <p:nvSpPr>
          <p:cNvPr id="49" name="Rectangle 48"/>
          <p:cNvSpPr/>
          <p:nvPr/>
        </p:nvSpPr>
        <p:spPr>
          <a:xfrm>
            <a:off x="107504" y="930168"/>
            <a:ext cx="8657108" cy="6492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b="1" dirty="0">
              <a:solidFill>
                <a:schemeClr val="tx1"/>
              </a:solidFill>
            </a:endParaRPr>
          </a:p>
        </p:txBody>
      </p:sp>
      <p:sp>
        <p:nvSpPr>
          <p:cNvPr id="50" name="Rectangle 49"/>
          <p:cNvSpPr/>
          <p:nvPr/>
        </p:nvSpPr>
        <p:spPr>
          <a:xfrm>
            <a:off x="91356" y="5589240"/>
            <a:ext cx="8657108" cy="10443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000" b="1" dirty="0">
              <a:solidFill>
                <a:schemeClr val="tx1"/>
              </a:solidFill>
            </a:endParaRPr>
          </a:p>
        </p:txBody>
      </p:sp>
      <p:sp>
        <p:nvSpPr>
          <p:cNvPr id="58"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6</a:t>
            </a:fld>
            <a:endParaRPr lang="en-AU" sz="1600" dirty="0"/>
          </a:p>
        </p:txBody>
      </p:sp>
    </p:spTree>
    <p:extLst>
      <p:ext uri="{BB962C8B-B14F-4D97-AF65-F5344CB8AC3E}">
        <p14:creationId xmlns:p14="http://schemas.microsoft.com/office/powerpoint/2010/main" val="50365210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barn(outVertical)">
                                      <p:cBhvr>
                                        <p:cTn id="17" dur="500"/>
                                        <p:tgtEl>
                                          <p:spTgt spid="43"/>
                                        </p:tgtEl>
                                      </p:cBhvr>
                                    </p:animEffect>
                                  </p:childTnLst>
                                </p:cTn>
                              </p:par>
                              <p:par>
                                <p:cTn id="18" presetID="16" presetClass="entr" presetSubtype="37"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barn(outVertical)">
                                      <p:cBhvr>
                                        <p:cTn id="20" dur="500"/>
                                        <p:tgtEl>
                                          <p:spTgt spid="4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3" grpId="0" animBg="1"/>
      <p:bldP spid="44" grpId="0" animBg="1"/>
      <p:bldP spid="47" grpId="0" animBg="1"/>
      <p:bldP spid="49" grpId="0" animBg="1"/>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895" y="-27384"/>
            <a:ext cx="13245168"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pPr algn="r"/>
            <a:r>
              <a:rPr lang="de-AT" dirty="0" err="1" smtClean="0"/>
              <a:t>running</a:t>
            </a:r>
            <a:r>
              <a:rPr lang="de-AT" dirty="0" smtClean="0"/>
              <a:t> example</a:t>
            </a:r>
            <a:endParaRPr lang="de-AT" dirty="0"/>
          </a:p>
        </p:txBody>
      </p:sp>
      <p:sp>
        <p:nvSpPr>
          <p:cNvPr id="5" name="AutoShape 4" descr="data:image/jpeg;base64,/9j/4AAQSkZJRgABAQAAAQABAAD/2wCEAAkGBhISERUQEhQTERIVFhgWEhcYGBkYFxIXFBIYFRkVGhkXGyYhFxskGhQXHy8gIyctLC0sFR4xNTAqNSgrLCoBCQoKDgwOGg8PGiolHCQsLywxNCwzLSosLCwsLCwsLC8sLCwuLCwsLCwsLCwvLCwsLCwsLCwsLCksLCwpKSwsKf/AABEIALQBGAMBIgACEQEDEQH/xAAcAAEAAQUBAQAAAAAAAAAAAAAAAgEDBAUGBwj/xABGEAABAgQCBQcKBQIEBgMAAAABAhEAAxIhBDETIkFRkQUGFFJhk9EWMlNUcYGSwdLwFSNCsbLT4TRigqEkM0NjovEHRHL/xAAaAQEAAwEBAQAAAAAAAAAAAAAAAQIEAwUG/8QAOBEAAgEBBAgEBAUDBQAAAAAAAAECEQMSE1EEFCExcaHR8AUyQVIzgYKRscHh4vEVYdIiIyRiov/aAAwDAQACEQMRAD8A9Y6VDpUeZ4TljGLlpX03DoJ85KkywpGtSLU3teK4flfGKCj07DJKVEAKSgVAJBqBodrkM2wx6Oo2ma59DDrcO6dT0vpUOlR5ViucWOR/9qQsUlQpSgu1Oq1DhRqsD1TGavlXF01Jx+HVZ2oQDk4B1bbeG2JegWi9Vz6ELS4PtdT0jpUOlR5kOWsWQCMbIAIS9SEAhRSFEMElwHZ94iUrlbGElJxuGGqlSTShlVFQpukMRSHcfqERqNpmufQa3DunU9L6VDpUecycXj1PTjcIaXKvMsBmfMy7Ywjzgx2k0YxUlRKkIBCEsa9o/LyTt9u2C0Gb3Nc+hL0uC3p8up6n0qHSo89EzlKz4uQHa1As+9pUVr5Rt/xci4JDIc2dh/ygzsOMV1OWa59CdZjk+XU9B6VDpUecysVykVqQcRLTSUirRoZYJLlOrdgH94yi4J/KDlPSkOGb8pFJdnu2xzs2bHidTlmufQazHJ8up2vLfKSpeGnTEFlplLUglmCggkG9s44nA87sWqsTMRKlsBRqoIJJYv2AXbbEVYzH1FPSUswpVoEsSVKDG2q1Lk/5hFvG4rHy5a5nSZSqGsJada7FnRsJGed+x+1lozjsaTrx6HK0tr21NqnDqbFXOibUR0xDMmlVEuxJUDUNwATkf1bWiauXsQM8fhzllLTYEtV5267WPsjkfLHHekT3cv6YeWOO9Inu5f0xp1KftXf0mfW4e59/Ub9HPDG6dCNNKUgzJYLBDkKUkKFttyPdGZzr51YuVilS5MyWlASggKCXcpc53jlPLLHekT3cv6YHnljvSDu5f0w1Kd5SuRplX9BrcLrV99/M6tPOWcoA9OkoO0KlA53/AE7hY53B2MYpI50TlJBVjZaFfqBlpIsSLNtLP/qTneOV8scd6RPdy/ph5Y470ie7l/TDUp+1ff8AaNbh7n39R1a+ck+kkY+QVMSBoksWB1c8yWvl/s8+aHOjFTsUJc9aFIKFlkhLuChsr7THI+WOO9Inu5f0wHPPHekHdy/pg9Cm4tXV38gtLgpJ3n38zeyueWMM4pXPlol1LD0oJSAVNb3ARnr5yTsxj5XdJfaDtG1iOz/fk/LLHekT3cv6YeWOO9Inu5f0xOpT9i+/7SNaj7n38zrE84p+3HyL/wDaFr7dbd+8a5fPLGiZSJ8paKwKglAqFQBIF22tGk8scd6RPdy/ph5ZY70ie7l/TDU5+xd/SNah7n38zrueHOjFScSZchaEoEtJZQS9RUt877BFybzhWwKeUJWVwZSXcg5ZOBb2vmI40888d6Qd3L+mHljjvSJ7uX9MVWgzUUrq6/8AllnpcKt3n38zr5POKYpDnlCUiZUoMZQKSlKlgKtfWAQWeznsjAx/OzGIYy8VInO76iUlLMzuTm54Rz/ljjvSJ7uX9MPLHHekT3cv6YstDmnW6u/pKvSoNeZ9/UddypzqxSOTsPPQtAnrmFMwkJpIGmsNn6E5bo1eB5441YFWLkSiSQQUIO1NO0WLqu+yNL5Z470g7uX9MPLLHekT3cv6Ywz8Jt5Sqmkstp6th4xo1nZ3JWd557P1OgxfOzFICmxsiYpILJEtIqUCLPUQ2d+ztBjY8yedGKnmeJ60KolpMukJsTW5Lf8A5Ecd5ZY70ie7l/TAc88d6Qd3L+mKrwjSE63lzLWnjOizs3FWdHns/JI7zkvlbGGeEzSnROHISAS6Tb9smhHB+WeO9IO7l/TCKaP4PpNlGk5qT+eRltPErCbqlQ9JHJmDKjLEmQVpzSJaSfNqyA9nHsMV/CcIFiWZOHqUFFIpQ5CSH1SkH9QMafndzfxM1VUgIWkkEgqCVJNISTrWIIA2v2RjczeZc/D4g4mcZY1FICUkqLqKS5LAfp7c47XVh38XbkUTbncdnszNhjJ+AllQVhkkIUUEiVLZ0S9KtnIOqgObdgqNox08qcnnLC7gn8mVrkqQAE63/dQbtY+6Nlj5U0zFFOFkrBUCFqEsqUEJsS6gXCnI7GFiXF/RTHP/AA8lkodBZIqWEJISOrrDPZQOwxkxZ5s04cMkaT8a5M9W/QVkaBBKUhBWCWyqSkke52i8jGYEroOECddEskypTJWtcyWyr6rKlKD3BLM7h87D4eaqYmvDSEoukmlBKQZbFi7sWSDbKzFni2ZOIepWGw6lhiF0oqKiVKcAmzKJPnO5zuSJxZ5sYcMkQxxwMoSSvDyU6Y/qRLeWmkaxAd2UpCWST575CMeTi8EpTHCS0io1lUuVqI0K5qVFnuRLVqh7C5GUbWWJoEtPR5QSwQoClkJEw2Gs1NKUKAbP2NGOmVMHm4OQwqCLISzkpJuxAUxLNkRm5Ziz9zIw4ZIwZs3DoEwqwUoFAACQhJKlnDieUOpASAlNTmonVyuBF5AwpRPV0OUNChSzqS2VSqammwcH8k7Gvt25uNwizMUej4eaFM6lJQ5ASnznLq1gWB3DdrXFIm6NREiTpjq/ppWhSnUCXJbznB2kG94Ys/cycOGSNUqdhEGiZg5YmNUEplBTC2sqpCSkAqSC4cObMHisifglTEo6JLAVQAvRy6a1KUgh9iQpBS5uSQAC4fOlrxC1pMzCyWqTrEpKkXIKhnelmbt98NDMBKkYOQFJLpLID0mlBBBcEJc9gDBnsxZ+5jDhkjP8n8L6vI7tHhDyfwvq8ju0eEF4jEBSwJaSkBRQXzIQCkHW6zjIe5r25OLxRKapKEpKmUaw6UubsCbgAbf1e2JxZ5sjDhki55P4X1eR3aPCHk/hfV5Hdo8IsjHYo/8AQT2awG1nLkFrEszi2b2ni8TiUk0SkrAsLgVWSygSq16gzbs4jFnmxhwyRPyfwvq8ju0eEPJ/C+ryO7R4Riq5RxlVIw6PNBeo03qs7sSGAbtfI2vLxmJrZMlNNnUpTMTLCjYHWZRIcdVru4Ys82MOGSLnk/hfV5Hdo8IeT+F9Xkd2jwjH6XjMtCi2ZqGt2edq7L3zZrOorHYsEnQggFgHDqcZ2UabntsLnbDFnmxhwyRkeT+F9Xkd2jwh5P4X1eR3aPCM8H3QicWebGHDJGB5P4X1eR3aPCHk/hfV5Hdo8Iz4QxZ5sYcMkYHk/hfV5Hdo8IeT+F9Xkd2jwjPhDFnmxhwyRgeT+F9Xkd2jwh5P4X1eR3aPCM+EMWebGHDJGB5P4X1eR3aPCHk/hfV5Hdo8Iz4QxZ5sYcMkYHk/hfV5Hdo8IeT+F9Xkd2jwjPhDFnmxhwyRgeT+F9Xkd2jwh5P4X1eR3aPCM+EMWebGHDJGB5P4X1eR3aPCEbCKQxJ5sYcMkMTj1pUUjDrWBkoFABs+0v8A+otDlWZ6rM+KX9UZ+Jw4mIXLUHStKkKuzhQKT7LExrhzXk11jSAhYWE6RVAIWFsEmwTUkFhu33jx4S0e6r2/i+pqcZV3/gTHKcz1Sbxl/VD8TmeqTeMv6oseSUkABBmygC7ImqS/mkv7Sl3DXUTmxFRzSk2vOcU62mXUaC4dWZFzbK8WvaN25dSLk8/wMrD45alBJw0xAJuolDJ7SxeMqZMYtoyRvtFcNIoQlAchKQkFSnJCQzktc2ziU6VUkpIsoEG+whjsjjJ2Lnsf+mmb3l0mltLQnH0R/wDGAn/9s/8Aj4xbRyUkKqFTguNdTC7s27siyOQkDIrAFwAshizbBut7It/x8/xFGZiJjltGR22tF+gbhFqTKpSEi4AADlzbeWvF1zuHH+0ZrZxr/tvYWSzFA3CJS5YcWHCIudw4/wBolKVrCOdm5X1t9US0qF/RJ3DhDRJ3DhGJyxiZiJdUsOakhRpUuhJN1UJupuze+yNUnnLPZI6JNKjSFOlSAmqrPVIySMiQCsAm0e6cToNCncOAhok7hwjmp3OTFAgjDKp2imaSpjOBAIl2emUxI/XuuLk/nHiLhOFmO6gCyyxBYWoYn9VjSQGCibQFDodCncOAhoU7hwjH5LxS5kpK5iDKWXCkHNJBI3Xydxa9iReMuAIaJO4cIaFO4cInCAIaJO4cIaJO4cInCAIaJO4cIaJO4cInCAIaJO4cIaJO4cInCAIaJO4cIaJO4cInCAIaJO4cIaJO4cInCAIaJO4cIaJO4cInCAIaJO4cIaJO4cInCAOO5y8rzpWKCJaJRliWFrqBqU+k1QxATZBve5G6EWOdrdKU4f8AIH8Z8I1zhG7HZ6GVTlfkjc8uk6INPVhjXZaU1k+dqtuPy3xq8XidVK/xCkKTQSEJKVlNQKkgFkknaLmm0b/EoWUigJJqfWDgMSx4t7njVT8Di1ukpwpl1OApJJAcM4pYl3X7S2y/yyZ6BjCasiWBj2cqBOhDzF6QlgSdVtNLTSNibNeLcnFrUpKE8ohayNkhBCmQq9rC4KvYE7w+xn4PFuaDhlXUpJUkuFF6RYZABF8zTFZmFxQJoThQHcKKVVNdgQAzuc+w5vE1XdOgLc2eky5BGKKagEpUQXmnUS7AgkuNrj8z2GLMvlAVaLpoUsqu0tJYISpK07Qm6Kjut1g+ejDYhgWwwVUFWSpvNIUd9Xm3ttza8DgcRUphhmOkpNBqS4Vo+w+dre1Wb2jYDGxePTtxyJZNK5ZpSAEmUm5cstJJqv1wN0Wxj0oUUrxpqCkkOgDVY7C4IJmJdTfpYNsytBjHFsIwDCy94D9mqCGG8bmiWKw2KKjSMKpOypKqjZLg2LB33nK+2Gzv+AY8vFuVFOMzSpYQpAcCYgGWQ4dk1JyzNs3EWPxBxbHsTl+UiygQ9mf9SdXcRvvusFhVX0qJNV0goBYoIAY1D/KLZWG6MkYdHVTwGzL9zxiLy7oSaCZyiAlJ6cLqUQvRppKU2KSwZwQb7zlHRyVglJFwQ47QWiyjBSwGCEAEqJFIuVl1cTc74vyxrD3/ACi9m05x4kPcTxuHK00hRSXBcEiwUHFt4ce+MGXgsQAoGcC4FJYOCCL+btAL+3KM3G4UzE0hapd3dJY5EN7LxiyeSpiSkmfNUxBUCzKA2dke4cSMzDYmxE1P6QRSGyAWoarv5xF91oqvBYio0zmSSSLAkOSwunIBuA7SdnCANTjJUzRpSqeJagTrOE16pYGwGZD22b8sNU7EbMVI4J3q7NxHDbd98vzgb7flEq/bwMAaZS1VhXSUM6ak1AAgBDs2TkL+LsgqesAhOJlvW4JKfNpGrlvfjnZjua/bwMK/bwMAa/A44AETJstRdwQobdjMLDKMn8RlekR8Qi/X7eBhX7eBgCx+IyvSI+IQ/EZXpEfEIv1+3gYV+3gYAsfiMr0iPiEPxGV6RHxCL9ft4GFft4GAEuYFB0kEHIi4MSi3JFvef5GLkAIQhACEIQAhCEAcRzrfpSm9AP4z4RTna3SlP6AfxnwjbPyQ4GJeeR1aPmf3MSeNZyzgJc1CUzVhCBNSouzLZRZFy1yRvyyjSo5EYBC+UZilOjKatBIqmClhOd1qOb5oIDBkp+Tup+p6lTrYRyOPw9xNVynRLRKQCApqlJQSJppm6xJNTMarAuIuyuT0CX0VWLClzFpmqU6xMUxQpLL0rpJ0JuDt1QkACFxZip1MI5KVzVXNlmnGzVpVWlwZhSoqmrrdJm0quVJyYBIYRkcocz1TFqmoxC5UxQaoAmlpUuWlnXZtGtVts07bldjmKnSwjRq5vzSZb4qbSiXLQq6wVqQuordMwB1WBqCiyRdioHXo5nYlkvj5yilJAJC3qImDSWmsSNISAXGql3AAEXY5ip1kI0vInIEyRMVMmYheIJloQK6nTTncrIzfIA3uVG8bqIaS3ARWX5w9/wAopFZfnD3/ACi9l8SPEPcXp09KWKiwPySVH2WST7oxlcsyR/1E3c+5L1H2Bi+5olymhRQyEImKcWXkwzN9rOB2mNcnDzX/AMPIs12S5D3AAO5tse8cDY/islia0sCx7HBN91geBjIkzkrSFJIUk5EZGNWZcyhLSJYUDrJ1WsLEF8mUe17ZF4zeTkkI1kJlqOaU5BgAMuwAe6ALs+YoMEgKJfNRTl7EmLdc7qS+8V/Ti8pFwdz/AO8VvvHD+8AWK53Ul94r+nCud1JfeK/pxfvvHD+8L7xw/vAFiud1JfeK/pwrndSX3iv6cX77xw/vC+8cP7wBYrndSX3iv6cK53Ul94r+nF++8cP7wvvHD+8AWK53Ul94r+nCud1JfeK/pxfvvHD+8L7xw/vAFJKyQ5ABu4BcWLZsP2icRloYN7f9y8SgBCEIAQhCAEIQgDiOdb9KU3oB/GfCKc7W6Uq7fkD+M+EbZ+WHAxrzyNxy9hkLktMlqnJTMSopSSFaq3cU3LbrPe8aJXJODS8vQYtSSXUXmqBUuUQqo1bULKFORs9sb/lsjRh5kyTr6qkAk1MpgwzD3bazbY1CMalKKpuPqC1PKVRSAJc0hrAO9hus9xHysanpFhHIeDTQpOExNg4aoNSVo1k1XJzL3NSCctWk/kPCqSZfR8WygliKlEpCEqp11ajA0NmKbMwjLwuJSmWJ/TlKlBQBKkFlKZ6b6wBpNt7h4gcXpFHRY5YUqYTSZbhIpBoy1WSDffuvFquv8g2+FxyUNLTKngMVl0WTWVLId83cMHzAFsrWI5zoQAVSsQzJP/LOrWkEJN9VWsAQdsa5XLEmpzjltVXSJdqfOCLJ7Wvnk261I5ZlJKT09awlRMwaMkG9ZS7ati3ZfJmFbn9vxFTeTeXUpShWjnmvYJZKkHVsoPY6wtBPLTpChJn3IDFABAId2fKx9/tEag42UkrlLxk4gJZQpLmyF6RKkglqQU5s5V7Dbn8oJDD8QmglNSSJSSGUC1gg3FJsbuR2Qud7RU255xJpCjJxFyQBozUwSkvS7ga4HuMSwnL6ZqBMRKnlJVT5jHJ6hfL/ANZ2jVT8eFHSDGTEIW5SdHqpAWtFrbwRdrM92i6rHJSkE4yYAVKUVaM5IQhKgXTqB2Vk2uWGTLqJqbbD8q1TNGZU5N1AKKdTULPU9n2b4z5fnD3/ACjB5KkKShzNVOCmKCoMQkpDdp33jOl+cPf8oWfxFxIe4ljZkwAGWkKNQcHq3faOzjGNLxeIKgFSQlNqlVhWbuwsbW/3jYwj3TialONxbgaBIFnJWLXO47m4HeIycHipylNMk6MM71hV7WyG88IzYQBYxEqopDqAubEp/aI9AT1pneL8YuzlpDVEDc8W+ky+snjAFOgJ60zvF+MOgJ60zvF+MV6TL6yeMOky+snjAFOgJ60zvF+MOgJ60zvF+MV6TL6yeMOky+snjAFOgJ60zvF+MOgJ60zvF+MV6TL6yeMOky+snjAFOgJ60zvF+MOgJ60zvF+MV6TL6yeMOky+snjAGMvFLQ4SkrABZwskmpVnAL2Az/uNgkuHiMsgh0sRsaJwAhCEAIQhACEIQBxHOz/FKs/5A92rPhFOdn+KVdvyB79WfFY2z8sOBiXnkdDjpc1SGklCV1ZrBIYKc2G37tmMKZhMWUrFWHqIZBoUbFRJcHs2XvuzO2R8z+5iUfI1oeoaqRg8QAxVh0ikgBEshtQhNySGBO7J7RHouLpI0kgKJsoIOqGUHAI856De1j79vCF4UNZ0XEhSmmSQhyUugkh1WBYgWSw7W41MrFFKQ8gKdVZpUQQ2qUpsxdnc7OGyhC8KGqEjFskVSH/UaVHNaiwAawSUgPuLvFuVh8aFsVyFIYGopNQUSXYDMAMA+/O19zCF4UNYJWL1XVh2o1tVf/MZbEf5Xo7bGLKMNjmvMw5ITY0Kub55f5cu22UbmELwoY2ARNAOlKFGo00ggBOwMRbic84ypfnD3/KKRWX5w9/yi9l8RcQ9xPF4XSAByliDZtnYbbXG4gHZGInkU+mnn/Wfv7u8bKEe8cDBwnJhQoK0s1bAhlKJBfa2+0Z0IQBaX56fYr5Rdi0vz0+xXyi7ACEIQAhCEAIQhACEIQBaw+X+pX8zF2LWHy/1K/mYuwAhCEAIQhACEIQBw/Oz/FKs/wCQP4z4RXnW/SlMW/IH8Z8I2z8sOBiXnkdUj5n9zEoij5n9zEo+Qe89UQhCIAhCEAIQhACEIQAisvzh7/lFIrL84e/5R1sviR4kPcZUIsYxMwgaMgF7kh7MbcWjDrxVHmyysHIHMU53/wA3sz98e8cDZwjU6XGdSSd9z27Hzyt2Z3cbOTVSKmqYVNk7X/3gBMlOQXII3Nt9o7Ijoj11cE+ESWkEh4poE/ZMAU0R66uCfCGiPXVwT4RXQJ+yYaBP2TAFNEeurgnwhoj11cE+EV0CfsmGgT9kwBTRHrq4J8IaI9dXBPhFdAn7JhoE/ZMAU0R66uCfCGiPXVwT4RXQJ+yYaBP2TAEpaGDZ5/7l/nEo0XLM2cmsShUoBBloKygLJWyy9SSWTse3a4jFVjMS/wDhie3pZtqu2bm9rbj7wOnhGjwcxakkzEKlFyANOVW2KJC7ewO2+NjyZMUUaxfWUAeskGxtnufazwBlwhCAEIQgDh+drdKU/oR/GfCK8636UpvQD+M+EbZ+SHAxLzyOqR8z+5iURR8z+5iUfIPeeqIQhEAQhCAEIQgBCEIARWX5w9/yikVl+cPf8o62XxI8SHuMlSgM7QeLOKwaZgAWHALj2sR84w/wCXQUArAd3qcjVpAuMm/aPeOBs3hGpPNuXlVMH+r27GuNY2yubMS+zkyglISMkgAewBoAqtQGb8Cf2iOlG4/CfCJnODwBDSjcfhPhDSjcfhPhE3g8AQ0o3H4T4Q0o3H4T4RN4PAENKNx+E+ENKNx+E+ETeDwBDSjcfhPhDSjcfhPhE3g8AY86fLsFMXySUkkttpZ/fFrSSeqO7P0xicscjmbWHWBMCASggKTo11DzixB+Z3xhq5Bmemxo7NIi+q19Z83Nmz7HgDb6WT1R3Z+mMyXMCgCkgg5EXBjUYPBTJYYnETHUS61Syb7PPsPYI2GAwxQkg5lSlNm1Rdu3xJgDJhCEAIQhAHD87W6Up/QD+M+EV51v0pVn/IH8Z8I2z8kOBiXnkdUj5n9zEoij5n9zEo+Qe89UQhCIAhCEAIQhACEIQAisvzh7/lFIrL84e/5R1sviR4kPcTxeLEsAlKlOWZNzkS+eTAxiDnBKpr1mek2ZjTU187bnyjZRQh7R7xwNX5TSGuVDdqnt8M8r+2NlJm1JCg4CgCHzuHicIAgt9jD2h/nFKVb08D9UTIg0AQpVvTwP1QpVvTwP1RNoNAEKVb08D9UKVb08D9UTaLc7EJQ1SmfIbT7BmYArSrengfqhSrengfqiz+IS+sfhPhD8Ql9Y/CfCAL1Kt6eB+qFKt6eB+qIScWhRpSpyztkW3sdkXmgDVcp8uCQFFTMgJK1Mq1aqUgAOSXN9zj3Yx53SRYzZIJyGu6rPbV1rbo2uI5PStyXDsFWSQoAuHCkkWMWjyQm9zfPUlXsB6PcAPdAFrC8saRJVLVKWASlxUzjMZRm4LFaRNTMQSCNxBax2jaOw7Iso5LAyURtsmV/TjJkyQkMPad5JuSYAuQhCAEIQgDg+eE8DGBBJClyQEAAmotOSwtm6k27YpHS48fno1litkaqCoWSpblQsjJnO0iEdpWtUlTccVZJNvMyQrtH374rX2p+/fHjP/wAe4KTj0zlLr/LKQKbecCd3ZHQq5qSKSoScUSAk0khJNS6SBZnAuQeO2MC8Mqq3+R0dvR0oei19qfv3wr7U/fvjzTydw9KV6DFEGqtiCpCkqCWZtbWJGzzcrxdw3NfDLWJZk4tDvrKppsHuQ7ffZE/0v/vyGsf2PRq+1P374V9qfv3x848tcuIk4idJu0uYtAs9kqIF/ZG05Iwpnv8AmolFgU1sAqrY+xhfbGa10SNm6OXJdT0NE0e00pScKKlN9fXgme9V9qfv3wr7U/fvjw+dyKUpK+kSFMFEBKnUopSVANSGJA9ztnaJjkI1lHSJPm1JU4pOsAxJamxfbk1zHHBh7n9l1Nv9Kt84/d/4nttfan798K+1P3748Pn8iKQhS+kSFUglkKCiSMgAwz/2cWjmMRzhEtSkKdwd2xnjpZ6NCbuqT+y6mfSdCtdHs8SVGq02N/mkfS9fan798SlKFQLj798fMXlUjt4Q8qkdvCNEdBUZJ3+X6nm4jyPqfSDeOMNIN44x8seVSO3hDyqR28I33Y5lKvI+p9IN44w0g3jjHznzM5XlYjGyZChUlZIIIsWQo/KPUuUeRMJJkzJxw6FCXLXMIAuaEFTe9opKiOUrW66UO60g3jjDSDeOMeYYkYZAmA4NNUmXJmLUxEtYmrpUJaz5xDGl/ONrRr+W+WcFh5mIldDSoyg0pXmonLEupaalMAEkoTYkkrAZ2eKohWzfoev6QbxxhpBvHGPJZeNw0yXMmScChZTiJeHQkqAUozGclnoIJOqb2uxjEVziwIscCXSTpLABhKXMdAKnPmpDlk3VcU3VROK8j2XSDeOMajlvAmZUyiKpdDpuUGqp2qDg2cbaQ7iOX5D5JwuIw8uecPKQVgmkawDKKbHbk79seac9+VZeGx02QkUpTSwAsHQk/OJVG6CNtedKHrp5JxBUVHFTw4CdWW1ku3/UbMuSAN2VoysLgZiK3n4glQSxpumlalEgKUUuQoAun9Id8o+e/KpHbwh5VI7eEXurM61eR9I4WQSqWVKWqhSlFS6R5wUKQBn5wF9ibkmNtpBvHGPmjkflVM9RSHsl8m2tHWDm9KIB6TKS7WUbiw2JfaWjJaaRZ2cnF15dTHaabGzm4NOq4fmz2vSDeOMNIN44x4YvkZGjCxNQpW1FQBFztOdqT7yNhjQct44Yekl7kjfcNuitnpVnOagq7eHUrZ6fC0moJOr4dT6S0g3jjDSDeOMfPsuSCAb3A/aNxhubspctK+kypaj5yVkApNVIycs13IikdNspbFXl1OcfE7OTok+XU9q0g3jjDSDeOMeLy+bshyFYpDMkhQZtZKiXqINikAgAnWFhFxHNFCiQMXhyQKiytgDm7bPvdF9ag/R8up0Wnxe6L5dT2TSDeOMNIN44x4liub8tCm6TKWKVKdJcApIASWu5ezA8HIwsXgEoVSlYmBgXTlfZucdhI3ExR6bZR315dSkvE7OO9Pl1PacWFGakpKaXGkdKiVJoV5pBASaqc3sTCPn3lrHpkUkuyn2Pk0I12U4WsFNM2WNuraCnFbGa7CIMoESlzJYNzQtSXPaxvF/pk708/vV+MVhHo7iKDpk708/vV+MOmTvTz+9X4whAURgzeTkKUVKdSiXJJJJO8k5xLoSd6viMIRVwi96OkZyj5W0Ohp3q+Iw6Gner4jCERhwyRfGtPc/ux0NO9XxGLauS5ZLkEntMVhBQivRFZWk5KjbZH8JldWH4TK6sIRN1ZFKsfhMrqw/CZXVhCF1ZCrMnk2X0eamdJ1JiHpVYs4KTn2Exvzz3x3rCvhR9MIQcIv0KuKltZb8rcXSlGl1E00Jol0poIKWFLCkgM2TBou+XOP8AWF8E/TFYRFyOSGHHIp5c4/1hfBH0w8ucf6wvgn6YrCGHHJEYccinlxj/AFhfBH0xoOVE9ImqnTiVzFNUqwdgwy7BCETcivQlRUdqRi/hMrqw/CZXVhCF1ZFqsnL5OQnzXT7CR+0T6KOsv4leMIRFyOSKtVHRR1l/ErxiEzAJV51Svaon94QhcjkhRIn0UdZfxK8YdFHWX8SvGEIYcMkKIdFHWX8SvGHRR1l/ErxhCGHHJCiHRR1l/Erxh0UdZfxK8YQhhwyQoiEzk9CvOqV7VE/vCEIm7HIlbNx//9k="/>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
        <p:nvSpPr>
          <p:cNvPr id="7" name="Abgerundetes Rechteck 11"/>
          <p:cNvSpPr/>
          <p:nvPr/>
        </p:nvSpPr>
        <p:spPr bwMode="auto">
          <a:xfrm>
            <a:off x="1547664" y="1155054"/>
            <a:ext cx="792088" cy="606206"/>
          </a:xfrm>
          <a:prstGeom prst="roundRect">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sp>
        <p:nvSpPr>
          <p:cNvPr id="8" name="Abgerundetes Rechteck 11"/>
          <p:cNvSpPr/>
          <p:nvPr/>
        </p:nvSpPr>
        <p:spPr bwMode="auto">
          <a:xfrm>
            <a:off x="3347864" y="1141362"/>
            <a:ext cx="792088" cy="606206"/>
          </a:xfrm>
          <a:prstGeom prst="roundRect">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sp>
        <p:nvSpPr>
          <p:cNvPr id="9" name="Abgerundetes Rechteck 11"/>
          <p:cNvSpPr/>
          <p:nvPr/>
        </p:nvSpPr>
        <p:spPr bwMode="auto">
          <a:xfrm>
            <a:off x="4509517" y="2513681"/>
            <a:ext cx="792088" cy="606206"/>
          </a:xfrm>
          <a:prstGeom prst="roundRect">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sp>
        <p:nvSpPr>
          <p:cNvPr id="11" name="Abgerundetes Rechteck 11"/>
          <p:cNvSpPr/>
          <p:nvPr/>
        </p:nvSpPr>
        <p:spPr bwMode="auto">
          <a:xfrm>
            <a:off x="5495466" y="2513681"/>
            <a:ext cx="792088" cy="606206"/>
          </a:xfrm>
          <a:prstGeom prst="roundRect">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sp>
        <p:nvSpPr>
          <p:cNvPr id="12" name="Abgerundetes Rechteck 11"/>
          <p:cNvSpPr/>
          <p:nvPr/>
        </p:nvSpPr>
        <p:spPr bwMode="auto">
          <a:xfrm>
            <a:off x="6876256" y="3281812"/>
            <a:ext cx="792088" cy="606206"/>
          </a:xfrm>
          <a:prstGeom prst="roundRect">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sp>
        <p:nvSpPr>
          <p:cNvPr id="13" name="Abgerundetes Rechteck 11"/>
          <p:cNvSpPr/>
          <p:nvPr/>
        </p:nvSpPr>
        <p:spPr bwMode="auto">
          <a:xfrm>
            <a:off x="2339752" y="3635499"/>
            <a:ext cx="792088" cy="606206"/>
          </a:xfrm>
          <a:prstGeom prst="roundRect">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sp>
        <p:nvSpPr>
          <p:cNvPr id="14" name="Abgerundetes Rechteck 11"/>
          <p:cNvSpPr/>
          <p:nvPr/>
        </p:nvSpPr>
        <p:spPr bwMode="auto">
          <a:xfrm>
            <a:off x="7812360" y="5229200"/>
            <a:ext cx="792088" cy="606206"/>
          </a:xfrm>
          <a:prstGeom prst="roundRect">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sp>
        <p:nvSpPr>
          <p:cNvPr id="3" name="Oval 2"/>
          <p:cNvSpPr/>
          <p:nvPr/>
        </p:nvSpPr>
        <p:spPr>
          <a:xfrm>
            <a:off x="1141016" y="1347118"/>
            <a:ext cx="216024" cy="216024"/>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 name="Straight Arrow Connector 15"/>
          <p:cNvCxnSpPr>
            <a:stCxn id="3" idx="6"/>
            <a:endCxn id="7" idx="1"/>
          </p:cNvCxnSpPr>
          <p:nvPr/>
        </p:nvCxnSpPr>
        <p:spPr>
          <a:xfrm>
            <a:off x="1357040" y="1455130"/>
            <a:ext cx="190624" cy="3027"/>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8" idx="1"/>
          </p:cNvCxnSpPr>
          <p:nvPr/>
        </p:nvCxnSpPr>
        <p:spPr>
          <a:xfrm>
            <a:off x="2318904" y="1444465"/>
            <a:ext cx="1028960"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564865" y="1747568"/>
            <a:ext cx="0" cy="1837347"/>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536330" y="3584915"/>
            <a:ext cx="792088"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328418" y="2777753"/>
            <a:ext cx="152400"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4328418" y="2749274"/>
            <a:ext cx="0" cy="86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330366" y="2777381"/>
            <a:ext cx="152400"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290890" y="2777381"/>
            <a:ext cx="180000"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443067" y="2777381"/>
            <a:ext cx="0" cy="835893"/>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2" idx="1"/>
          </p:cNvCxnSpPr>
          <p:nvPr/>
        </p:nvCxnSpPr>
        <p:spPr>
          <a:xfrm>
            <a:off x="6444208" y="3584915"/>
            <a:ext cx="432048"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452320" y="3888018"/>
            <a:ext cx="0" cy="1644285"/>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421079" y="5532303"/>
            <a:ext cx="396044"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Abgerundetes Rechteck 11"/>
          <p:cNvSpPr/>
          <p:nvPr/>
        </p:nvSpPr>
        <p:spPr bwMode="auto">
          <a:xfrm>
            <a:off x="3264133" y="5228211"/>
            <a:ext cx="792088" cy="606206"/>
          </a:xfrm>
          <a:prstGeom prst="roundRect">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cxnSp>
        <p:nvCxnSpPr>
          <p:cNvPr id="46" name="Straight Arrow Connector 45"/>
          <p:cNvCxnSpPr/>
          <p:nvPr/>
        </p:nvCxnSpPr>
        <p:spPr>
          <a:xfrm>
            <a:off x="4078194" y="5531314"/>
            <a:ext cx="637822"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4397105" y="3888018"/>
            <a:ext cx="0" cy="1643296"/>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Abgerundetes Rechteck 11"/>
          <p:cNvSpPr/>
          <p:nvPr/>
        </p:nvSpPr>
        <p:spPr bwMode="auto">
          <a:xfrm>
            <a:off x="3979303" y="3310171"/>
            <a:ext cx="792088" cy="606206"/>
          </a:xfrm>
          <a:prstGeom prst="roundRect">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sp>
        <p:nvSpPr>
          <p:cNvPr id="52" name="Abgerundetes Rechteck 11"/>
          <p:cNvSpPr/>
          <p:nvPr/>
        </p:nvSpPr>
        <p:spPr bwMode="auto">
          <a:xfrm>
            <a:off x="5729941" y="3310171"/>
            <a:ext cx="792088" cy="606206"/>
          </a:xfrm>
          <a:prstGeom prst="roundRect">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sp>
        <p:nvSpPr>
          <p:cNvPr id="53" name="Abgerundetes Rechteck 11"/>
          <p:cNvSpPr/>
          <p:nvPr/>
        </p:nvSpPr>
        <p:spPr bwMode="auto">
          <a:xfrm>
            <a:off x="4684135" y="5228705"/>
            <a:ext cx="792088" cy="606206"/>
          </a:xfrm>
          <a:prstGeom prst="roundRect">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sp>
        <p:nvSpPr>
          <p:cNvPr id="54" name="Abgerundetes Rechteck 11"/>
          <p:cNvSpPr/>
          <p:nvPr/>
        </p:nvSpPr>
        <p:spPr bwMode="auto">
          <a:xfrm>
            <a:off x="5718594" y="5228705"/>
            <a:ext cx="1023320" cy="606206"/>
          </a:xfrm>
          <a:prstGeom prst="roundRect">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sp>
        <p:nvSpPr>
          <p:cNvPr id="55" name="Abgerundetes Rechteck 11"/>
          <p:cNvSpPr/>
          <p:nvPr/>
        </p:nvSpPr>
        <p:spPr bwMode="auto">
          <a:xfrm>
            <a:off x="7452320" y="5228211"/>
            <a:ext cx="792088" cy="606206"/>
          </a:xfrm>
          <a:prstGeom prst="roundRect">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de-AT" sz="1800" b="0" i="0" u="none" strike="noStrike" cap="none" normalizeH="0" baseline="0" smtClean="0">
              <a:ln>
                <a:noFill/>
              </a:ln>
              <a:solidFill>
                <a:schemeClr val="bg1"/>
              </a:solidFill>
              <a:effectLst/>
              <a:latin typeface="Arial" charset="0"/>
              <a:cs typeface="Arial" charset="0"/>
            </a:endParaRPr>
          </a:p>
        </p:txBody>
      </p:sp>
      <p:sp>
        <p:nvSpPr>
          <p:cNvPr id="56" name="Oval 55"/>
          <p:cNvSpPr/>
          <p:nvPr/>
        </p:nvSpPr>
        <p:spPr>
          <a:xfrm>
            <a:off x="8406529" y="5423302"/>
            <a:ext cx="216024" cy="216024"/>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Arrow Connector 56"/>
          <p:cNvCxnSpPr>
            <a:stCxn id="53" idx="3"/>
            <a:endCxn id="54" idx="1"/>
          </p:cNvCxnSpPr>
          <p:nvPr/>
        </p:nvCxnSpPr>
        <p:spPr>
          <a:xfrm>
            <a:off x="5476223" y="5531808"/>
            <a:ext cx="242371"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6739158" y="5531314"/>
            <a:ext cx="425130" cy="99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4742904" y="3613274"/>
            <a:ext cx="993387" cy="1"/>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6505429" y="3613274"/>
            <a:ext cx="658859" cy="1455"/>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7164288" y="3585904"/>
            <a:ext cx="0" cy="1946399"/>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5" idx="3"/>
            <a:endCxn id="56" idx="2"/>
          </p:cNvCxnSpPr>
          <p:nvPr/>
        </p:nvCxnSpPr>
        <p:spPr>
          <a:xfrm>
            <a:off x="8244408" y="5531314"/>
            <a:ext cx="162121"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endCxn id="55" idx="1"/>
          </p:cNvCxnSpPr>
          <p:nvPr/>
        </p:nvCxnSpPr>
        <p:spPr>
          <a:xfrm>
            <a:off x="7164288" y="5531314"/>
            <a:ext cx="288032"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13" idx="0"/>
          </p:cNvCxnSpPr>
          <p:nvPr/>
        </p:nvCxnSpPr>
        <p:spPr>
          <a:xfrm>
            <a:off x="2735796" y="1444465"/>
            <a:ext cx="0" cy="2191034"/>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2339752" y="1444465"/>
            <a:ext cx="396044" cy="2219"/>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735796" y="4263059"/>
            <a:ext cx="0" cy="1268255"/>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14" idx="1"/>
          </p:cNvCxnSpPr>
          <p:nvPr/>
        </p:nvCxnSpPr>
        <p:spPr>
          <a:xfrm>
            <a:off x="2702422" y="5517232"/>
            <a:ext cx="5109938" cy="15071"/>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72488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left)">
                                      <p:cBhvr>
                                        <p:cTn id="21" dur="500"/>
                                        <p:tgtEl>
                                          <p:spTgt spid="44"/>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250"/>
                                        <p:tgtEl>
                                          <p:spTgt spid="41"/>
                                        </p:tgtEl>
                                      </p:cBhvr>
                                    </p:animEffect>
                                  </p:childTnLst>
                                </p:cTn>
                              </p:par>
                            </p:childTnLst>
                          </p:cTn>
                        </p:par>
                        <p:par>
                          <p:cTn id="26" fill="hold">
                            <p:stCondLst>
                              <p:cond delay="750"/>
                            </p:stCondLst>
                            <p:childTnLst>
                              <p:par>
                                <p:cTn id="27" presetID="22" presetClass="entr" presetSubtype="1"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up)">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up)">
                                      <p:cBhvr>
                                        <p:cTn id="34" dur="250"/>
                                        <p:tgtEl>
                                          <p:spTgt spid="47"/>
                                        </p:tgtEl>
                                      </p:cBhvr>
                                    </p:animEffect>
                                  </p:childTnLst>
                                </p:cTn>
                              </p:par>
                            </p:childTnLst>
                          </p:cTn>
                        </p:par>
                        <p:par>
                          <p:cTn id="35" fill="hold">
                            <p:stCondLst>
                              <p:cond delay="250"/>
                            </p:stCondLst>
                            <p:childTnLst>
                              <p:par>
                                <p:cTn id="36" presetID="22" presetClass="entr" presetSubtype="8" fill="hold"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wipe(left)">
                                      <p:cBhvr>
                                        <p:cTn id="38" dur="250"/>
                                        <p:tgtEl>
                                          <p:spTgt spid="49"/>
                                        </p:tgtEl>
                                      </p:cBhvr>
                                    </p:animEffect>
                                  </p:childTnLst>
                                </p:cTn>
                              </p:par>
                            </p:childTnLst>
                          </p:cTn>
                        </p:par>
                        <p:par>
                          <p:cTn id="39" fill="hold">
                            <p:stCondLst>
                              <p:cond delay="500"/>
                            </p:stCondLst>
                            <p:childTnLst>
                              <p:par>
                                <p:cTn id="40" presetID="22" presetClass="entr" presetSubtype="8" fill="hold" grpId="2"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41"/>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4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47"/>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xit" presetSubtype="0" fill="hold" grpId="3" nodeType="withEffect">
                                  <p:stCondLst>
                                    <p:cond delay="0"/>
                                  </p:stCondLst>
                                  <p:childTnLst>
                                    <p:set>
                                      <p:cBhvr>
                                        <p:cTn id="54" dur="1" fill="hold">
                                          <p:stCondLst>
                                            <p:cond delay="0"/>
                                          </p:stCondLst>
                                        </p:cTn>
                                        <p:tgtEl>
                                          <p:spTgt spid="14"/>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4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left)">
                                      <p:cBhvr>
                                        <p:cTn id="61" dur="500"/>
                                        <p:tgtEl>
                                          <p:spTgt spid="18"/>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up)">
                                      <p:cBhvr>
                                        <p:cTn id="70" dur="250"/>
                                        <p:tgtEl>
                                          <p:spTgt spid="21"/>
                                        </p:tgtEl>
                                      </p:cBhvr>
                                    </p:animEffect>
                                  </p:childTnLst>
                                </p:cTn>
                              </p:par>
                            </p:childTnLst>
                          </p:cTn>
                        </p:par>
                        <p:par>
                          <p:cTn id="71" fill="hold">
                            <p:stCondLst>
                              <p:cond delay="250"/>
                            </p:stCondLst>
                            <p:childTnLst>
                              <p:par>
                                <p:cTn id="72" presetID="22" presetClass="entr" presetSubtype="8"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left)">
                                      <p:cBhvr>
                                        <p:cTn id="74" dur="250"/>
                                        <p:tgtEl>
                                          <p:spTgt spid="24"/>
                                        </p:tgtEl>
                                      </p:cBhvr>
                                    </p:animEffect>
                                  </p:childTnLst>
                                </p:cTn>
                              </p:par>
                            </p:childTnLst>
                          </p:cTn>
                        </p:par>
                        <p:par>
                          <p:cTn id="75" fill="hold">
                            <p:stCondLst>
                              <p:cond delay="500"/>
                            </p:stCondLst>
                            <p:childTnLst>
                              <p:par>
                                <p:cTn id="76" presetID="22" presetClass="entr" presetSubtype="4" fill="hold" nodeType="after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down)">
                                      <p:cBhvr>
                                        <p:cTn id="78" dur="250"/>
                                        <p:tgtEl>
                                          <p:spTgt spid="28"/>
                                        </p:tgtEl>
                                      </p:cBhvr>
                                    </p:animEffect>
                                  </p:childTnLst>
                                </p:cTn>
                              </p:par>
                            </p:childTnLst>
                          </p:cTn>
                        </p:par>
                        <p:par>
                          <p:cTn id="79" fill="hold">
                            <p:stCondLst>
                              <p:cond delay="750"/>
                            </p:stCondLst>
                            <p:childTnLst>
                              <p:par>
                                <p:cTn id="80" presetID="22" presetClass="entr" presetSubtype="8" fill="hold"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left)">
                                      <p:cBhvr>
                                        <p:cTn id="82" dur="250"/>
                                        <p:tgtEl>
                                          <p:spTgt spid="26"/>
                                        </p:tgtEl>
                                      </p:cBhvr>
                                    </p:animEffect>
                                  </p:childTnLst>
                                </p:cTn>
                              </p:par>
                            </p:childTnLst>
                          </p:cTn>
                        </p:par>
                        <p:par>
                          <p:cTn id="83" fill="hold">
                            <p:stCondLst>
                              <p:cond delay="1000"/>
                            </p:stCondLst>
                            <p:childTnLst>
                              <p:par>
                                <p:cTn id="84" presetID="22" presetClass="entr" presetSubtype="8" fill="hold" grpId="0"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left)">
                                      <p:cBhvr>
                                        <p:cTn id="91" dur="500"/>
                                        <p:tgtEl>
                                          <p:spTgt spid="32"/>
                                        </p:tgtEl>
                                      </p:cBhvr>
                                    </p:animEffect>
                                  </p:childTnLst>
                                </p:cTn>
                              </p:par>
                            </p:childTnLst>
                          </p:cTn>
                        </p:par>
                        <p:par>
                          <p:cTn id="92" fill="hold">
                            <p:stCondLst>
                              <p:cond delay="500"/>
                            </p:stCondLst>
                            <p:childTnLst>
                              <p:par>
                                <p:cTn id="93" presetID="22" presetClass="entr" presetSubtype="8" fill="hold" grpId="0" nodeType="after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wipe(left)">
                                      <p:cBhvr>
                                        <p:cTn id="95" dur="500"/>
                                        <p:tgtEl>
                                          <p:spTgt spid="11"/>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left)">
                                      <p:cBhvr>
                                        <p:cTn id="100" dur="250"/>
                                        <p:tgtEl>
                                          <p:spTgt spid="33"/>
                                        </p:tgtEl>
                                      </p:cBhvr>
                                    </p:animEffect>
                                  </p:childTnLst>
                                </p:cTn>
                              </p:par>
                            </p:childTnLst>
                          </p:cTn>
                        </p:par>
                        <p:par>
                          <p:cTn id="101" fill="hold">
                            <p:stCondLst>
                              <p:cond delay="250"/>
                            </p:stCondLst>
                            <p:childTnLst>
                              <p:par>
                                <p:cTn id="102" presetID="22" presetClass="entr" presetSubtype="1" fill="hold" nodeType="after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wipe(up)">
                                      <p:cBhvr>
                                        <p:cTn id="104" dur="250"/>
                                        <p:tgtEl>
                                          <p:spTgt spid="34"/>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wipe(left)">
                                      <p:cBhvr>
                                        <p:cTn id="108" dur="250"/>
                                        <p:tgtEl>
                                          <p:spTgt spid="37"/>
                                        </p:tgtEl>
                                      </p:cBhvr>
                                    </p:animEffect>
                                  </p:childTnLst>
                                </p:cTn>
                              </p:par>
                            </p:childTnLst>
                          </p:cTn>
                        </p:par>
                        <p:par>
                          <p:cTn id="109" fill="hold">
                            <p:stCondLst>
                              <p:cond delay="750"/>
                            </p:stCondLst>
                            <p:childTnLst>
                              <p:par>
                                <p:cTn id="110" presetID="22" presetClass="entr" presetSubtype="8" fill="hold" grpId="0" nodeType="afterEffect">
                                  <p:stCondLst>
                                    <p:cond delay="0"/>
                                  </p:stCondLst>
                                  <p:childTnLst>
                                    <p:set>
                                      <p:cBhvr>
                                        <p:cTn id="111" dur="1" fill="hold">
                                          <p:stCondLst>
                                            <p:cond delay="0"/>
                                          </p:stCondLst>
                                        </p:cTn>
                                        <p:tgtEl>
                                          <p:spTgt spid="12"/>
                                        </p:tgtEl>
                                        <p:attrNameLst>
                                          <p:attrName>style.visibility</p:attrName>
                                        </p:attrNameLst>
                                      </p:cBhvr>
                                      <p:to>
                                        <p:strVal val="visible"/>
                                      </p:to>
                                    </p:set>
                                    <p:animEffect transition="in" filter="wipe(left)">
                                      <p:cBhvr>
                                        <p:cTn id="112" dur="500"/>
                                        <p:tgtEl>
                                          <p:spTgt spid="1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nodeType="click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wipe(up)">
                                      <p:cBhvr>
                                        <p:cTn id="117" dur="250"/>
                                        <p:tgtEl>
                                          <p:spTgt spid="40"/>
                                        </p:tgtEl>
                                      </p:cBhvr>
                                    </p:animEffect>
                                  </p:childTnLst>
                                </p:cTn>
                              </p:par>
                            </p:childTnLst>
                          </p:cTn>
                        </p:par>
                        <p:par>
                          <p:cTn id="118" fill="hold">
                            <p:stCondLst>
                              <p:cond delay="250"/>
                            </p:stCondLst>
                            <p:childTnLst>
                              <p:par>
                                <p:cTn id="119" presetID="22" presetClass="entr" presetSubtype="8" fill="hold" nodeType="after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wipe(left)">
                                      <p:cBhvr>
                                        <p:cTn id="121" dur="250"/>
                                        <p:tgtEl>
                                          <p:spTgt spid="42"/>
                                        </p:tgtEl>
                                      </p:cBhvr>
                                    </p:animEffect>
                                  </p:childTnLst>
                                </p:cTn>
                              </p:par>
                            </p:childTnLst>
                          </p:cTn>
                        </p:par>
                        <p:par>
                          <p:cTn id="122" fill="hold">
                            <p:stCondLst>
                              <p:cond delay="500"/>
                            </p:stCondLst>
                            <p:childTnLst>
                              <p:par>
                                <p:cTn id="123" presetID="22" presetClass="entr" presetSubtype="8" fill="hold" grpId="0" nodeType="afterEffect">
                                  <p:stCondLst>
                                    <p:cond delay="0"/>
                                  </p:stCondLst>
                                  <p:childTnLst>
                                    <p:set>
                                      <p:cBhvr>
                                        <p:cTn id="124" dur="1" fill="hold">
                                          <p:stCondLst>
                                            <p:cond delay="0"/>
                                          </p:stCondLst>
                                        </p:cTn>
                                        <p:tgtEl>
                                          <p:spTgt spid="14"/>
                                        </p:tgtEl>
                                        <p:attrNameLst>
                                          <p:attrName>style.visibility</p:attrName>
                                        </p:attrNameLst>
                                      </p:cBhvr>
                                      <p:to>
                                        <p:strVal val="visible"/>
                                      </p:to>
                                    </p:set>
                                    <p:animEffect transition="in" filter="wipe(left)">
                                      <p:cBhvr>
                                        <p:cTn id="125" dur="500"/>
                                        <p:tgtEl>
                                          <p:spTgt spid="14"/>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xit" presetSubtype="0" fill="hold" grpId="1" nodeType="clickEffect">
                                  <p:stCondLst>
                                    <p:cond delay="0"/>
                                  </p:stCondLst>
                                  <p:childTnLst>
                                    <p:set>
                                      <p:cBhvr>
                                        <p:cTn id="129" dur="1" fill="hold">
                                          <p:stCondLst>
                                            <p:cond delay="0"/>
                                          </p:stCondLst>
                                        </p:cTn>
                                        <p:tgtEl>
                                          <p:spTgt spid="3"/>
                                        </p:tgtEl>
                                        <p:attrNameLst>
                                          <p:attrName>style.visibility</p:attrName>
                                        </p:attrNameLst>
                                      </p:cBhvr>
                                      <p:to>
                                        <p:strVal val="hidden"/>
                                      </p:to>
                                    </p:set>
                                  </p:childTnLst>
                                </p:cTn>
                              </p:par>
                              <p:par>
                                <p:cTn id="130" presetID="1" presetClass="exit" presetSubtype="0" fill="hold" nodeType="withEffect">
                                  <p:stCondLst>
                                    <p:cond delay="0"/>
                                  </p:stCondLst>
                                  <p:childTnLst>
                                    <p:set>
                                      <p:cBhvr>
                                        <p:cTn id="131" dur="1" fill="hold">
                                          <p:stCondLst>
                                            <p:cond delay="0"/>
                                          </p:stCondLst>
                                        </p:cTn>
                                        <p:tgtEl>
                                          <p:spTgt spid="16"/>
                                        </p:tgtEl>
                                        <p:attrNameLst>
                                          <p:attrName>style.visibility</p:attrName>
                                        </p:attrNameLst>
                                      </p:cBhvr>
                                      <p:to>
                                        <p:strVal val="hidden"/>
                                      </p:to>
                                    </p:set>
                                  </p:childTnLst>
                                </p:cTn>
                              </p:par>
                              <p:par>
                                <p:cTn id="132" presetID="1" presetClass="exit" presetSubtype="0" fill="hold" grpId="1" nodeType="withEffect">
                                  <p:stCondLst>
                                    <p:cond delay="0"/>
                                  </p:stCondLst>
                                  <p:childTnLst>
                                    <p:set>
                                      <p:cBhvr>
                                        <p:cTn id="133" dur="1" fill="hold">
                                          <p:stCondLst>
                                            <p:cond delay="0"/>
                                          </p:stCondLst>
                                        </p:cTn>
                                        <p:tgtEl>
                                          <p:spTgt spid="7"/>
                                        </p:tgtEl>
                                        <p:attrNameLst>
                                          <p:attrName>style.visibility</p:attrName>
                                        </p:attrNameLst>
                                      </p:cBhvr>
                                      <p:to>
                                        <p:strVal val="hidden"/>
                                      </p:to>
                                    </p:set>
                                  </p:childTnLst>
                                </p:cTn>
                              </p:par>
                              <p:par>
                                <p:cTn id="134" presetID="1" presetClass="exit" presetSubtype="0" fill="hold" nodeType="withEffect">
                                  <p:stCondLst>
                                    <p:cond delay="0"/>
                                  </p:stCondLst>
                                  <p:childTnLst>
                                    <p:set>
                                      <p:cBhvr>
                                        <p:cTn id="135" dur="1" fill="hold">
                                          <p:stCondLst>
                                            <p:cond delay="0"/>
                                          </p:stCondLst>
                                        </p:cTn>
                                        <p:tgtEl>
                                          <p:spTgt spid="18"/>
                                        </p:tgtEl>
                                        <p:attrNameLst>
                                          <p:attrName>style.visibility</p:attrName>
                                        </p:attrNameLst>
                                      </p:cBhvr>
                                      <p:to>
                                        <p:strVal val="hidden"/>
                                      </p:to>
                                    </p:set>
                                  </p:childTnLst>
                                </p:cTn>
                              </p:par>
                              <p:par>
                                <p:cTn id="136" presetID="1" presetClass="exit" presetSubtype="0" fill="hold" grpId="1" nodeType="withEffect">
                                  <p:stCondLst>
                                    <p:cond delay="0"/>
                                  </p:stCondLst>
                                  <p:childTnLst>
                                    <p:set>
                                      <p:cBhvr>
                                        <p:cTn id="137" dur="1" fill="hold">
                                          <p:stCondLst>
                                            <p:cond delay="0"/>
                                          </p:stCondLst>
                                        </p:cTn>
                                        <p:tgtEl>
                                          <p:spTgt spid="8"/>
                                        </p:tgtEl>
                                        <p:attrNameLst>
                                          <p:attrName>style.visibility</p:attrName>
                                        </p:attrNameLst>
                                      </p:cBhvr>
                                      <p:to>
                                        <p:strVal val="hidden"/>
                                      </p:to>
                                    </p:set>
                                  </p:childTnLst>
                                </p:cTn>
                              </p:par>
                              <p:par>
                                <p:cTn id="138" presetID="1" presetClass="exit" presetSubtype="0" fill="hold" nodeType="withEffect">
                                  <p:stCondLst>
                                    <p:cond delay="0"/>
                                  </p:stCondLst>
                                  <p:childTnLst>
                                    <p:set>
                                      <p:cBhvr>
                                        <p:cTn id="139" dur="1" fill="hold">
                                          <p:stCondLst>
                                            <p:cond delay="0"/>
                                          </p:stCondLst>
                                        </p:cTn>
                                        <p:tgtEl>
                                          <p:spTgt spid="21"/>
                                        </p:tgtEl>
                                        <p:attrNameLst>
                                          <p:attrName>style.visibility</p:attrName>
                                        </p:attrNameLst>
                                      </p:cBhvr>
                                      <p:to>
                                        <p:strVal val="hidden"/>
                                      </p:to>
                                    </p:set>
                                  </p:childTnLst>
                                </p:cTn>
                              </p:par>
                              <p:par>
                                <p:cTn id="140" presetID="1" presetClass="exit" presetSubtype="0" fill="hold" nodeType="withEffect">
                                  <p:stCondLst>
                                    <p:cond delay="0"/>
                                  </p:stCondLst>
                                  <p:childTnLst>
                                    <p:set>
                                      <p:cBhvr>
                                        <p:cTn id="141" dur="1" fill="hold">
                                          <p:stCondLst>
                                            <p:cond delay="0"/>
                                          </p:stCondLst>
                                        </p:cTn>
                                        <p:tgtEl>
                                          <p:spTgt spid="24"/>
                                        </p:tgtEl>
                                        <p:attrNameLst>
                                          <p:attrName>style.visibility</p:attrName>
                                        </p:attrNameLst>
                                      </p:cBhvr>
                                      <p:to>
                                        <p:strVal val="hidden"/>
                                      </p:to>
                                    </p:set>
                                  </p:childTnLst>
                                </p:cTn>
                              </p:par>
                              <p:par>
                                <p:cTn id="142" presetID="1" presetClass="exit" presetSubtype="0" fill="hold" nodeType="withEffect">
                                  <p:stCondLst>
                                    <p:cond delay="0"/>
                                  </p:stCondLst>
                                  <p:childTnLst>
                                    <p:set>
                                      <p:cBhvr>
                                        <p:cTn id="143" dur="1" fill="hold">
                                          <p:stCondLst>
                                            <p:cond delay="0"/>
                                          </p:stCondLst>
                                        </p:cTn>
                                        <p:tgtEl>
                                          <p:spTgt spid="28"/>
                                        </p:tgtEl>
                                        <p:attrNameLst>
                                          <p:attrName>style.visibility</p:attrName>
                                        </p:attrNameLst>
                                      </p:cBhvr>
                                      <p:to>
                                        <p:strVal val="hidden"/>
                                      </p:to>
                                    </p:set>
                                  </p:childTnLst>
                                </p:cTn>
                              </p:par>
                              <p:par>
                                <p:cTn id="144" presetID="1" presetClass="exit" presetSubtype="0" fill="hold" nodeType="withEffect">
                                  <p:stCondLst>
                                    <p:cond delay="0"/>
                                  </p:stCondLst>
                                  <p:childTnLst>
                                    <p:set>
                                      <p:cBhvr>
                                        <p:cTn id="145" dur="1" fill="hold">
                                          <p:stCondLst>
                                            <p:cond delay="0"/>
                                          </p:stCondLst>
                                        </p:cTn>
                                        <p:tgtEl>
                                          <p:spTgt spid="26"/>
                                        </p:tgtEl>
                                        <p:attrNameLst>
                                          <p:attrName>style.visibility</p:attrName>
                                        </p:attrNameLst>
                                      </p:cBhvr>
                                      <p:to>
                                        <p:strVal val="hidden"/>
                                      </p:to>
                                    </p:set>
                                  </p:childTnLst>
                                </p:cTn>
                              </p:par>
                              <p:par>
                                <p:cTn id="146" presetID="1" presetClass="exit" presetSubtype="0" fill="hold" grpId="1" nodeType="withEffect">
                                  <p:stCondLst>
                                    <p:cond delay="0"/>
                                  </p:stCondLst>
                                  <p:childTnLst>
                                    <p:set>
                                      <p:cBhvr>
                                        <p:cTn id="147" dur="1" fill="hold">
                                          <p:stCondLst>
                                            <p:cond delay="0"/>
                                          </p:stCondLst>
                                        </p:cTn>
                                        <p:tgtEl>
                                          <p:spTgt spid="9"/>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32"/>
                                        </p:tgtEl>
                                        <p:attrNameLst>
                                          <p:attrName>style.visibility</p:attrName>
                                        </p:attrNameLst>
                                      </p:cBhvr>
                                      <p:to>
                                        <p:strVal val="hidden"/>
                                      </p:to>
                                    </p:set>
                                  </p:childTnLst>
                                </p:cTn>
                              </p:par>
                              <p:par>
                                <p:cTn id="150" presetID="1" presetClass="exit" presetSubtype="0" fill="hold" grpId="1" nodeType="withEffect">
                                  <p:stCondLst>
                                    <p:cond delay="0"/>
                                  </p:stCondLst>
                                  <p:childTnLst>
                                    <p:set>
                                      <p:cBhvr>
                                        <p:cTn id="151" dur="1" fill="hold">
                                          <p:stCondLst>
                                            <p:cond delay="0"/>
                                          </p:stCondLst>
                                        </p:cTn>
                                        <p:tgtEl>
                                          <p:spTgt spid="11"/>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33"/>
                                        </p:tgtEl>
                                        <p:attrNameLst>
                                          <p:attrName>style.visibility</p:attrName>
                                        </p:attrNameLst>
                                      </p:cBhvr>
                                      <p:to>
                                        <p:strVal val="hidden"/>
                                      </p:to>
                                    </p:set>
                                  </p:childTnLst>
                                </p:cTn>
                              </p:par>
                              <p:par>
                                <p:cTn id="154" presetID="1" presetClass="exit" presetSubtype="0" fill="hold" nodeType="withEffect">
                                  <p:stCondLst>
                                    <p:cond delay="0"/>
                                  </p:stCondLst>
                                  <p:childTnLst>
                                    <p:set>
                                      <p:cBhvr>
                                        <p:cTn id="155" dur="1" fill="hold">
                                          <p:stCondLst>
                                            <p:cond delay="0"/>
                                          </p:stCondLst>
                                        </p:cTn>
                                        <p:tgtEl>
                                          <p:spTgt spid="34"/>
                                        </p:tgtEl>
                                        <p:attrNameLst>
                                          <p:attrName>style.visibility</p:attrName>
                                        </p:attrNameLst>
                                      </p:cBhvr>
                                      <p:to>
                                        <p:strVal val="hidden"/>
                                      </p:to>
                                    </p:set>
                                  </p:childTnLst>
                                </p:cTn>
                              </p:par>
                              <p:par>
                                <p:cTn id="156" presetID="1" presetClass="exit" presetSubtype="0" fill="hold" nodeType="withEffect">
                                  <p:stCondLst>
                                    <p:cond delay="0"/>
                                  </p:stCondLst>
                                  <p:childTnLst>
                                    <p:set>
                                      <p:cBhvr>
                                        <p:cTn id="157" dur="1" fill="hold">
                                          <p:stCondLst>
                                            <p:cond delay="0"/>
                                          </p:stCondLst>
                                        </p:cTn>
                                        <p:tgtEl>
                                          <p:spTgt spid="37"/>
                                        </p:tgtEl>
                                        <p:attrNameLst>
                                          <p:attrName>style.visibility</p:attrName>
                                        </p:attrNameLst>
                                      </p:cBhvr>
                                      <p:to>
                                        <p:strVal val="hidden"/>
                                      </p:to>
                                    </p:set>
                                  </p:childTnLst>
                                </p:cTn>
                              </p:par>
                              <p:par>
                                <p:cTn id="158" presetID="1" presetClass="exit" presetSubtype="0" fill="hold" grpId="1" nodeType="withEffect">
                                  <p:stCondLst>
                                    <p:cond delay="0"/>
                                  </p:stCondLst>
                                  <p:childTnLst>
                                    <p:set>
                                      <p:cBhvr>
                                        <p:cTn id="159" dur="1" fill="hold">
                                          <p:stCondLst>
                                            <p:cond delay="0"/>
                                          </p:stCondLst>
                                        </p:cTn>
                                        <p:tgtEl>
                                          <p:spTgt spid="12"/>
                                        </p:tgtEl>
                                        <p:attrNameLst>
                                          <p:attrName>style.visibility</p:attrName>
                                        </p:attrNameLst>
                                      </p:cBhvr>
                                      <p:to>
                                        <p:strVal val="hidden"/>
                                      </p:to>
                                    </p:set>
                                  </p:childTnLst>
                                </p:cTn>
                              </p:par>
                              <p:par>
                                <p:cTn id="160" presetID="1" presetClass="exit" presetSubtype="0" fill="hold" nodeType="withEffect">
                                  <p:stCondLst>
                                    <p:cond delay="0"/>
                                  </p:stCondLst>
                                  <p:childTnLst>
                                    <p:set>
                                      <p:cBhvr>
                                        <p:cTn id="161" dur="1" fill="hold">
                                          <p:stCondLst>
                                            <p:cond delay="0"/>
                                          </p:stCondLst>
                                        </p:cTn>
                                        <p:tgtEl>
                                          <p:spTgt spid="40"/>
                                        </p:tgtEl>
                                        <p:attrNameLst>
                                          <p:attrName>style.visibility</p:attrName>
                                        </p:attrNameLst>
                                      </p:cBhvr>
                                      <p:to>
                                        <p:strVal val="hidden"/>
                                      </p:to>
                                    </p:set>
                                  </p:childTnLst>
                                </p:cTn>
                              </p:par>
                              <p:par>
                                <p:cTn id="162" presetID="1" presetClass="exit" presetSubtype="0" fill="hold" nodeType="withEffect">
                                  <p:stCondLst>
                                    <p:cond delay="0"/>
                                  </p:stCondLst>
                                  <p:childTnLst>
                                    <p:set>
                                      <p:cBhvr>
                                        <p:cTn id="163" dur="1" fill="hold">
                                          <p:stCondLst>
                                            <p:cond delay="0"/>
                                          </p:stCondLst>
                                        </p:cTn>
                                        <p:tgtEl>
                                          <p:spTgt spid="42"/>
                                        </p:tgtEl>
                                        <p:attrNameLst>
                                          <p:attrName>style.visibility</p:attrName>
                                        </p:attrNameLst>
                                      </p:cBhvr>
                                      <p:to>
                                        <p:strVal val="hidden"/>
                                      </p:to>
                                    </p:set>
                                  </p:childTnLst>
                                </p:cTn>
                              </p:par>
                              <p:par>
                                <p:cTn id="164" presetID="1" presetClass="exit" presetSubtype="0" fill="hold" grpId="1" nodeType="withEffect">
                                  <p:stCondLst>
                                    <p:cond delay="0"/>
                                  </p:stCondLst>
                                  <p:childTnLst>
                                    <p:set>
                                      <p:cBhvr>
                                        <p:cTn id="165" dur="1" fill="hold">
                                          <p:stCondLst>
                                            <p:cond delay="0"/>
                                          </p:stCondLst>
                                        </p:cTn>
                                        <p:tgtEl>
                                          <p:spTgt spid="14"/>
                                        </p:tgtEl>
                                        <p:attrNameLst>
                                          <p:attrName>style.visibility</p:attrName>
                                        </p:attrNameLst>
                                      </p:cBhvr>
                                      <p:to>
                                        <p:strVal val="hidden"/>
                                      </p:to>
                                    </p:set>
                                  </p:childTnLst>
                                </p:cTn>
                              </p:par>
                              <p:par>
                                <p:cTn id="166" presetID="35" presetClass="path" presetSubtype="0" decel="50000" fill="hold" nodeType="withEffect">
                                  <p:stCondLst>
                                    <p:cond delay="0"/>
                                  </p:stCondLst>
                                  <p:childTnLst>
                                    <p:animMotion origin="layout" path="M -1.66667E-6 3.33333E-6 L -0.4967 0.00208 " pathEditMode="relative" rAng="0" ptsTypes="AA">
                                      <p:cBhvr>
                                        <p:cTn id="167" dur="2500" fill="hold"/>
                                        <p:tgtEl>
                                          <p:spTgt spid="6"/>
                                        </p:tgtEl>
                                        <p:attrNameLst>
                                          <p:attrName>ppt_x</p:attrName>
                                          <p:attrName>ppt_y</p:attrName>
                                        </p:attrNameLst>
                                      </p:cBhvr>
                                      <p:rCtr x="-24844" y="93"/>
                                    </p:animMotion>
                                  </p:childTnLst>
                                </p:cTn>
                              </p:par>
                            </p:childTnLst>
                          </p:cTn>
                        </p:par>
                        <p:par>
                          <p:cTn id="168" fill="hold">
                            <p:stCondLst>
                              <p:cond delay="2500"/>
                            </p:stCondLst>
                            <p:childTnLst>
                              <p:par>
                                <p:cTn id="169" presetID="10" presetClass="entr" presetSubtype="0" fill="hold" grpId="0" nodeType="afterEffect">
                                  <p:stCondLst>
                                    <p:cond delay="0"/>
                                  </p:stCondLst>
                                  <p:childTnLst>
                                    <p:set>
                                      <p:cBhvr>
                                        <p:cTn id="170" dur="1" fill="hold">
                                          <p:stCondLst>
                                            <p:cond delay="0"/>
                                          </p:stCondLst>
                                        </p:cTn>
                                        <p:tgtEl>
                                          <p:spTgt spid="45"/>
                                        </p:tgtEl>
                                        <p:attrNameLst>
                                          <p:attrName>style.visibility</p:attrName>
                                        </p:attrNameLst>
                                      </p:cBhvr>
                                      <p:to>
                                        <p:strVal val="visible"/>
                                      </p:to>
                                    </p:set>
                                    <p:animEffect transition="in" filter="fade">
                                      <p:cBhvr>
                                        <p:cTn id="171" dur="250"/>
                                        <p:tgtEl>
                                          <p:spTgt spid="45"/>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46"/>
                                        </p:tgtEl>
                                        <p:attrNameLst>
                                          <p:attrName>style.visibility</p:attrName>
                                        </p:attrNameLst>
                                      </p:cBhvr>
                                      <p:to>
                                        <p:strVal val="visible"/>
                                      </p:to>
                                    </p:set>
                                    <p:animEffect transition="in" filter="wipe(left)">
                                      <p:cBhvr>
                                        <p:cTn id="176" dur="250"/>
                                        <p:tgtEl>
                                          <p:spTgt spid="46"/>
                                        </p:tgtEl>
                                      </p:cBhvr>
                                    </p:animEffect>
                                  </p:childTnLst>
                                </p:cTn>
                              </p:par>
                              <p:par>
                                <p:cTn id="177" presetID="22" presetClass="entr" presetSubtype="8" fill="hold" nodeType="withEffect">
                                  <p:stCondLst>
                                    <p:cond delay="0"/>
                                  </p:stCondLst>
                                  <p:childTnLst>
                                    <p:set>
                                      <p:cBhvr>
                                        <p:cTn id="178" dur="1" fill="hold">
                                          <p:stCondLst>
                                            <p:cond delay="0"/>
                                          </p:stCondLst>
                                        </p:cTn>
                                        <p:tgtEl>
                                          <p:spTgt spid="48"/>
                                        </p:tgtEl>
                                        <p:attrNameLst>
                                          <p:attrName>style.visibility</p:attrName>
                                        </p:attrNameLst>
                                      </p:cBhvr>
                                      <p:to>
                                        <p:strVal val="visible"/>
                                      </p:to>
                                    </p:set>
                                    <p:animEffect transition="in" filter="wipe(left)">
                                      <p:cBhvr>
                                        <p:cTn id="179" dur="250"/>
                                        <p:tgtEl>
                                          <p:spTgt spid="48"/>
                                        </p:tgtEl>
                                      </p:cBhvr>
                                    </p:animEffect>
                                  </p:childTnLst>
                                </p:cTn>
                              </p:par>
                            </p:childTnLst>
                          </p:cTn>
                        </p:par>
                        <p:par>
                          <p:cTn id="180" fill="hold">
                            <p:stCondLst>
                              <p:cond delay="250"/>
                            </p:stCondLst>
                            <p:childTnLst>
                              <p:par>
                                <p:cTn id="181" presetID="22" presetClass="entr" presetSubtype="4" fill="hold" grpId="0" nodeType="afterEffect">
                                  <p:stCondLst>
                                    <p:cond delay="0"/>
                                  </p:stCondLst>
                                  <p:childTnLst>
                                    <p:set>
                                      <p:cBhvr>
                                        <p:cTn id="182" dur="1" fill="hold">
                                          <p:stCondLst>
                                            <p:cond delay="0"/>
                                          </p:stCondLst>
                                        </p:cTn>
                                        <p:tgtEl>
                                          <p:spTgt spid="51"/>
                                        </p:tgtEl>
                                        <p:attrNameLst>
                                          <p:attrName>style.visibility</p:attrName>
                                        </p:attrNameLst>
                                      </p:cBhvr>
                                      <p:to>
                                        <p:strVal val="visible"/>
                                      </p:to>
                                    </p:set>
                                    <p:animEffect transition="in" filter="wipe(down)">
                                      <p:cBhvr>
                                        <p:cTn id="183" dur="500"/>
                                        <p:tgtEl>
                                          <p:spTgt spid="51"/>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nodeType="clickEffect">
                                  <p:stCondLst>
                                    <p:cond delay="0"/>
                                  </p:stCondLst>
                                  <p:childTnLst>
                                    <p:set>
                                      <p:cBhvr>
                                        <p:cTn id="187" dur="1" fill="hold">
                                          <p:stCondLst>
                                            <p:cond delay="0"/>
                                          </p:stCondLst>
                                        </p:cTn>
                                        <p:tgtEl>
                                          <p:spTgt spid="65"/>
                                        </p:tgtEl>
                                        <p:attrNameLst>
                                          <p:attrName>style.visibility</p:attrName>
                                        </p:attrNameLst>
                                      </p:cBhvr>
                                      <p:to>
                                        <p:strVal val="visible"/>
                                      </p:to>
                                    </p:set>
                                    <p:animEffect transition="in" filter="wipe(left)">
                                      <p:cBhvr>
                                        <p:cTn id="188" dur="250"/>
                                        <p:tgtEl>
                                          <p:spTgt spid="65"/>
                                        </p:tgtEl>
                                      </p:cBhvr>
                                    </p:animEffect>
                                  </p:childTnLst>
                                </p:cTn>
                              </p:par>
                            </p:childTnLst>
                          </p:cTn>
                        </p:par>
                        <p:par>
                          <p:cTn id="189" fill="hold">
                            <p:stCondLst>
                              <p:cond delay="250"/>
                            </p:stCondLst>
                            <p:childTnLst>
                              <p:par>
                                <p:cTn id="190" presetID="22" presetClass="entr" presetSubtype="8" fill="hold" grpId="0" nodeType="afterEffect">
                                  <p:stCondLst>
                                    <p:cond delay="0"/>
                                  </p:stCondLst>
                                  <p:childTnLst>
                                    <p:set>
                                      <p:cBhvr>
                                        <p:cTn id="191" dur="1" fill="hold">
                                          <p:stCondLst>
                                            <p:cond delay="0"/>
                                          </p:stCondLst>
                                        </p:cTn>
                                        <p:tgtEl>
                                          <p:spTgt spid="52"/>
                                        </p:tgtEl>
                                        <p:attrNameLst>
                                          <p:attrName>style.visibility</p:attrName>
                                        </p:attrNameLst>
                                      </p:cBhvr>
                                      <p:to>
                                        <p:strVal val="visible"/>
                                      </p:to>
                                    </p:set>
                                    <p:animEffect transition="in" filter="wipe(left)">
                                      <p:cBhvr>
                                        <p:cTn id="192" dur="500"/>
                                        <p:tgtEl>
                                          <p:spTgt spid="52"/>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53"/>
                                        </p:tgtEl>
                                        <p:attrNameLst>
                                          <p:attrName>style.visibility</p:attrName>
                                        </p:attrNameLst>
                                      </p:cBhvr>
                                      <p:to>
                                        <p:strVal val="visible"/>
                                      </p:to>
                                    </p:set>
                                    <p:animEffect transition="in" filter="wipe(left)">
                                      <p:cBhvr>
                                        <p:cTn id="197" dur="500"/>
                                        <p:tgtEl>
                                          <p:spTgt spid="53"/>
                                        </p:tgtEl>
                                      </p:cBhvr>
                                    </p:animEffect>
                                  </p:childTnLst>
                                </p:cTn>
                              </p:par>
                            </p:childTnLst>
                          </p:cTn>
                        </p:par>
                        <p:par>
                          <p:cTn id="198" fill="hold">
                            <p:stCondLst>
                              <p:cond delay="500"/>
                            </p:stCondLst>
                            <p:childTnLst>
                              <p:par>
                                <p:cTn id="199" presetID="22" presetClass="entr" presetSubtype="8" fill="hold" nodeType="afterEffect">
                                  <p:stCondLst>
                                    <p:cond delay="0"/>
                                  </p:stCondLst>
                                  <p:childTnLst>
                                    <p:set>
                                      <p:cBhvr>
                                        <p:cTn id="200" dur="1" fill="hold">
                                          <p:stCondLst>
                                            <p:cond delay="0"/>
                                          </p:stCondLst>
                                        </p:cTn>
                                        <p:tgtEl>
                                          <p:spTgt spid="57"/>
                                        </p:tgtEl>
                                        <p:attrNameLst>
                                          <p:attrName>style.visibility</p:attrName>
                                        </p:attrNameLst>
                                      </p:cBhvr>
                                      <p:to>
                                        <p:strVal val="visible"/>
                                      </p:to>
                                    </p:set>
                                    <p:animEffect transition="in" filter="wipe(left)">
                                      <p:cBhvr>
                                        <p:cTn id="201" dur="250"/>
                                        <p:tgtEl>
                                          <p:spTgt spid="57"/>
                                        </p:tgtEl>
                                      </p:cBhvr>
                                    </p:animEffect>
                                  </p:childTnLst>
                                </p:cTn>
                              </p:par>
                            </p:childTnLst>
                          </p:cTn>
                        </p:par>
                        <p:par>
                          <p:cTn id="202" fill="hold">
                            <p:stCondLst>
                              <p:cond delay="750"/>
                            </p:stCondLst>
                            <p:childTnLst>
                              <p:par>
                                <p:cTn id="203" presetID="22" presetClass="entr" presetSubtype="8" fill="hold" grpId="0" nodeType="afterEffect">
                                  <p:stCondLst>
                                    <p:cond delay="0"/>
                                  </p:stCondLst>
                                  <p:childTnLst>
                                    <p:set>
                                      <p:cBhvr>
                                        <p:cTn id="204" dur="1" fill="hold">
                                          <p:stCondLst>
                                            <p:cond delay="0"/>
                                          </p:stCondLst>
                                        </p:cTn>
                                        <p:tgtEl>
                                          <p:spTgt spid="54"/>
                                        </p:tgtEl>
                                        <p:attrNameLst>
                                          <p:attrName>style.visibility</p:attrName>
                                        </p:attrNameLst>
                                      </p:cBhvr>
                                      <p:to>
                                        <p:strVal val="visible"/>
                                      </p:to>
                                    </p:set>
                                    <p:animEffect transition="in" filter="wipe(left)">
                                      <p:cBhvr>
                                        <p:cTn id="205" dur="500"/>
                                        <p:tgtEl>
                                          <p:spTgt spid="54"/>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nodeType="clickEffect">
                                  <p:stCondLst>
                                    <p:cond delay="0"/>
                                  </p:stCondLst>
                                  <p:childTnLst>
                                    <p:set>
                                      <p:cBhvr>
                                        <p:cTn id="209" dur="1" fill="hold">
                                          <p:stCondLst>
                                            <p:cond delay="0"/>
                                          </p:stCondLst>
                                        </p:cTn>
                                        <p:tgtEl>
                                          <p:spTgt spid="62"/>
                                        </p:tgtEl>
                                        <p:attrNameLst>
                                          <p:attrName>style.visibility</p:attrName>
                                        </p:attrNameLst>
                                      </p:cBhvr>
                                      <p:to>
                                        <p:strVal val="visible"/>
                                      </p:to>
                                    </p:set>
                                    <p:animEffect transition="in" filter="wipe(left)">
                                      <p:cBhvr>
                                        <p:cTn id="210" dur="500"/>
                                        <p:tgtEl>
                                          <p:spTgt spid="62"/>
                                        </p:tgtEl>
                                      </p:cBhvr>
                                    </p:animEffect>
                                  </p:childTnLst>
                                </p:cTn>
                              </p:par>
                              <p:par>
                                <p:cTn id="211" presetID="22" presetClass="entr" presetSubtype="8" fill="hold" nodeType="withEffect">
                                  <p:stCondLst>
                                    <p:cond delay="0"/>
                                  </p:stCondLst>
                                  <p:childTnLst>
                                    <p:set>
                                      <p:cBhvr>
                                        <p:cTn id="212" dur="1" fill="hold">
                                          <p:stCondLst>
                                            <p:cond delay="0"/>
                                          </p:stCondLst>
                                        </p:cTn>
                                        <p:tgtEl>
                                          <p:spTgt spid="67"/>
                                        </p:tgtEl>
                                        <p:attrNameLst>
                                          <p:attrName>style.visibility</p:attrName>
                                        </p:attrNameLst>
                                      </p:cBhvr>
                                      <p:to>
                                        <p:strVal val="visible"/>
                                      </p:to>
                                    </p:set>
                                    <p:animEffect transition="in" filter="wipe(left)">
                                      <p:cBhvr>
                                        <p:cTn id="213" dur="250"/>
                                        <p:tgtEl>
                                          <p:spTgt spid="67"/>
                                        </p:tgtEl>
                                      </p:cBhvr>
                                    </p:animEffect>
                                  </p:childTnLst>
                                </p:cTn>
                              </p:par>
                            </p:childTnLst>
                          </p:cTn>
                        </p:par>
                        <p:par>
                          <p:cTn id="214" fill="hold">
                            <p:stCondLst>
                              <p:cond delay="500"/>
                            </p:stCondLst>
                            <p:childTnLst>
                              <p:par>
                                <p:cTn id="215" presetID="22" presetClass="entr" presetSubtype="1" fill="hold" nodeType="afterEffect">
                                  <p:stCondLst>
                                    <p:cond delay="0"/>
                                  </p:stCondLst>
                                  <p:childTnLst>
                                    <p:set>
                                      <p:cBhvr>
                                        <p:cTn id="216" dur="1" fill="hold">
                                          <p:stCondLst>
                                            <p:cond delay="0"/>
                                          </p:stCondLst>
                                        </p:cTn>
                                        <p:tgtEl>
                                          <p:spTgt spid="69"/>
                                        </p:tgtEl>
                                        <p:attrNameLst>
                                          <p:attrName>style.visibility</p:attrName>
                                        </p:attrNameLst>
                                      </p:cBhvr>
                                      <p:to>
                                        <p:strVal val="visible"/>
                                      </p:to>
                                    </p:set>
                                    <p:animEffect transition="in" filter="wipe(up)">
                                      <p:cBhvr>
                                        <p:cTn id="217" dur="250"/>
                                        <p:tgtEl>
                                          <p:spTgt spid="69"/>
                                        </p:tgtEl>
                                      </p:cBhvr>
                                    </p:animEffect>
                                  </p:childTnLst>
                                </p:cTn>
                              </p:par>
                            </p:childTnLst>
                          </p:cTn>
                        </p:par>
                        <p:par>
                          <p:cTn id="218" fill="hold">
                            <p:stCondLst>
                              <p:cond delay="750"/>
                            </p:stCondLst>
                            <p:childTnLst>
                              <p:par>
                                <p:cTn id="219" presetID="22" presetClass="entr" presetSubtype="8" fill="hold" nodeType="afterEffect">
                                  <p:stCondLst>
                                    <p:cond delay="0"/>
                                  </p:stCondLst>
                                  <p:childTnLst>
                                    <p:set>
                                      <p:cBhvr>
                                        <p:cTn id="220" dur="1" fill="hold">
                                          <p:stCondLst>
                                            <p:cond delay="0"/>
                                          </p:stCondLst>
                                        </p:cTn>
                                        <p:tgtEl>
                                          <p:spTgt spid="78"/>
                                        </p:tgtEl>
                                        <p:attrNameLst>
                                          <p:attrName>style.visibility</p:attrName>
                                        </p:attrNameLst>
                                      </p:cBhvr>
                                      <p:to>
                                        <p:strVal val="visible"/>
                                      </p:to>
                                    </p:set>
                                    <p:animEffect transition="in" filter="wipe(left)">
                                      <p:cBhvr>
                                        <p:cTn id="221" dur="250"/>
                                        <p:tgtEl>
                                          <p:spTgt spid="78"/>
                                        </p:tgtEl>
                                      </p:cBhvr>
                                    </p:animEffect>
                                  </p:childTnLst>
                                </p:cTn>
                              </p:par>
                            </p:childTnLst>
                          </p:cTn>
                        </p:par>
                        <p:par>
                          <p:cTn id="222" fill="hold">
                            <p:stCondLst>
                              <p:cond delay="1000"/>
                            </p:stCondLst>
                            <p:childTnLst>
                              <p:par>
                                <p:cTn id="223" presetID="22" presetClass="entr" presetSubtype="8" fill="hold" grpId="0" nodeType="afterEffect">
                                  <p:stCondLst>
                                    <p:cond delay="0"/>
                                  </p:stCondLst>
                                  <p:childTnLst>
                                    <p:set>
                                      <p:cBhvr>
                                        <p:cTn id="224" dur="1" fill="hold">
                                          <p:stCondLst>
                                            <p:cond delay="0"/>
                                          </p:stCondLst>
                                        </p:cTn>
                                        <p:tgtEl>
                                          <p:spTgt spid="55"/>
                                        </p:tgtEl>
                                        <p:attrNameLst>
                                          <p:attrName>style.visibility</p:attrName>
                                        </p:attrNameLst>
                                      </p:cBhvr>
                                      <p:to>
                                        <p:strVal val="visible"/>
                                      </p:to>
                                    </p:set>
                                    <p:animEffect transition="in" filter="wipe(left)">
                                      <p:cBhvr>
                                        <p:cTn id="225" dur="500"/>
                                        <p:tgtEl>
                                          <p:spTgt spid="55"/>
                                        </p:tgtEl>
                                      </p:cBhvr>
                                    </p:animEffect>
                                  </p:childTnLst>
                                </p:cTn>
                              </p:par>
                            </p:childTnLst>
                          </p:cTn>
                        </p:par>
                        <p:par>
                          <p:cTn id="226" fill="hold">
                            <p:stCondLst>
                              <p:cond delay="1500"/>
                            </p:stCondLst>
                            <p:childTnLst>
                              <p:par>
                                <p:cTn id="227" presetID="22" presetClass="entr" presetSubtype="8" fill="hold" nodeType="afterEffect">
                                  <p:stCondLst>
                                    <p:cond delay="0"/>
                                  </p:stCondLst>
                                  <p:childTnLst>
                                    <p:set>
                                      <p:cBhvr>
                                        <p:cTn id="228" dur="1" fill="hold">
                                          <p:stCondLst>
                                            <p:cond delay="0"/>
                                          </p:stCondLst>
                                        </p:cTn>
                                        <p:tgtEl>
                                          <p:spTgt spid="71"/>
                                        </p:tgtEl>
                                        <p:attrNameLst>
                                          <p:attrName>style.visibility</p:attrName>
                                        </p:attrNameLst>
                                      </p:cBhvr>
                                      <p:to>
                                        <p:strVal val="visible"/>
                                      </p:to>
                                    </p:set>
                                    <p:animEffect transition="in" filter="wipe(left)">
                                      <p:cBhvr>
                                        <p:cTn id="229" dur="250"/>
                                        <p:tgtEl>
                                          <p:spTgt spid="71"/>
                                        </p:tgtEl>
                                      </p:cBhvr>
                                    </p:animEffect>
                                  </p:childTnLst>
                                </p:cTn>
                              </p:par>
                            </p:childTnLst>
                          </p:cTn>
                        </p:par>
                        <p:par>
                          <p:cTn id="230" fill="hold">
                            <p:stCondLst>
                              <p:cond delay="1750"/>
                            </p:stCondLst>
                            <p:childTnLst>
                              <p:par>
                                <p:cTn id="231" presetID="22" presetClass="entr" presetSubtype="8" fill="hold" grpId="0" nodeType="afterEffect">
                                  <p:stCondLst>
                                    <p:cond delay="0"/>
                                  </p:stCondLst>
                                  <p:childTnLst>
                                    <p:set>
                                      <p:cBhvr>
                                        <p:cTn id="232" dur="1" fill="hold">
                                          <p:stCondLst>
                                            <p:cond delay="0"/>
                                          </p:stCondLst>
                                        </p:cTn>
                                        <p:tgtEl>
                                          <p:spTgt spid="56"/>
                                        </p:tgtEl>
                                        <p:attrNameLst>
                                          <p:attrName>style.visibility</p:attrName>
                                        </p:attrNameLst>
                                      </p:cBhvr>
                                      <p:to>
                                        <p:strVal val="visible"/>
                                      </p:to>
                                    </p:set>
                                    <p:animEffect transition="in" filter="wipe(left)">
                                      <p:cBhvr>
                                        <p:cTn id="23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4" grpId="2" animBg="1"/>
      <p:bldP spid="14" grpId="3" animBg="1"/>
      <p:bldP spid="3" grpId="0" animBg="1"/>
      <p:bldP spid="3" grpId="1" animBg="1"/>
      <p:bldP spid="45" grpId="0" animBg="1"/>
      <p:bldP spid="51" grpId="0" animBg="1"/>
      <p:bldP spid="52" grpId="0" animBg="1"/>
      <p:bldP spid="53" grpId="0" animBg="1"/>
      <p:bldP spid="54" grpId="0" animBg="1"/>
      <p:bldP spid="55" grpId="0" animBg="1"/>
      <p:bldP spid="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1. Identify the automation boundaries</a:t>
            </a:r>
            <a:endParaRPr lang="de-AT" dirty="0"/>
          </a:p>
        </p:txBody>
      </p:sp>
      <p:sp>
        <p:nvSpPr>
          <p:cNvPr id="3" name="Inhaltsplatzhalter 2"/>
          <p:cNvSpPr>
            <a:spLocks noGrp="1"/>
          </p:cNvSpPr>
          <p:nvPr>
            <p:ph idx="1"/>
          </p:nvPr>
        </p:nvSpPr>
        <p:spPr>
          <a:xfrm>
            <a:off x="467544" y="1340768"/>
            <a:ext cx="8136904" cy="3024336"/>
          </a:xfrm>
        </p:spPr>
        <p:txBody>
          <a:bodyPr>
            <a:noAutofit/>
          </a:bodyPr>
          <a:lstStyle/>
          <a:p>
            <a:pPr marL="0" indent="0">
              <a:buNone/>
            </a:pPr>
            <a:r>
              <a:rPr lang="de-AT" b="1" dirty="0"/>
              <a:t>Principle</a:t>
            </a:r>
            <a:r>
              <a:rPr lang="de-AT" dirty="0" smtClean="0"/>
              <a:t>: not all </a:t>
            </a:r>
            <a:r>
              <a:rPr lang="de-AT" dirty="0" err="1" smtClean="0"/>
              <a:t>parts</a:t>
            </a:r>
            <a:r>
              <a:rPr lang="de-AT" dirty="0" smtClean="0"/>
              <a:t> </a:t>
            </a:r>
            <a:r>
              <a:rPr lang="de-AT" dirty="0" err="1" smtClean="0"/>
              <a:t>of</a:t>
            </a:r>
            <a:r>
              <a:rPr lang="de-AT" dirty="0" smtClean="0"/>
              <a:t> a </a:t>
            </a:r>
            <a:r>
              <a:rPr lang="de-AT" dirty="0" err="1" smtClean="0"/>
              <a:t>process</a:t>
            </a:r>
            <a:r>
              <a:rPr lang="de-AT" dirty="0" smtClean="0"/>
              <a:t> </a:t>
            </a:r>
            <a:r>
              <a:rPr lang="de-AT" dirty="0" err="1" smtClean="0"/>
              <a:t>can</a:t>
            </a:r>
            <a:r>
              <a:rPr lang="de-AT" dirty="0" smtClean="0"/>
              <a:t> </a:t>
            </a:r>
            <a:r>
              <a:rPr lang="de-AT" dirty="0" err="1" smtClean="0"/>
              <a:t>be</a:t>
            </a:r>
            <a:r>
              <a:rPr lang="de-AT" dirty="0" smtClean="0"/>
              <a:t> </a:t>
            </a:r>
            <a:r>
              <a:rPr lang="de-AT" dirty="0" err="1" smtClean="0"/>
              <a:t>automated</a:t>
            </a:r>
            <a:r>
              <a:rPr lang="de-AT" dirty="0" smtClean="0"/>
              <a:t>.</a:t>
            </a:r>
            <a:endParaRPr lang="en-US" dirty="0" smtClean="0"/>
          </a:p>
          <a:p>
            <a:pPr marL="0" indent="0">
              <a:buNone/>
            </a:pPr>
            <a:r>
              <a:rPr lang="en-US" dirty="0" smtClean="0"/>
              <a:t>-&gt; Start by identifying each task’s type</a:t>
            </a:r>
            <a:r>
              <a:rPr lang="en-US" dirty="0"/>
              <a:t>:</a:t>
            </a:r>
          </a:p>
          <a:p>
            <a:pPr>
              <a:buFontTx/>
              <a:buChar char="-"/>
            </a:pPr>
            <a:endParaRPr lang="en-US" dirty="0"/>
          </a:p>
          <a:p>
            <a:pPr>
              <a:buFontTx/>
              <a:buChar char="-"/>
            </a:pPr>
            <a:endParaRPr lang="en-US" dirty="0" smtClean="0"/>
          </a:p>
          <a:p>
            <a:pPr>
              <a:buFontTx/>
              <a:buChar char="-"/>
            </a:pPr>
            <a:endParaRPr lang="en-US" dirty="0"/>
          </a:p>
          <a:p>
            <a:endParaRPr lang="de-AT" dirty="0"/>
          </a:p>
          <a:p>
            <a:pPr marL="0" indent="0">
              <a:buNone/>
            </a:pPr>
            <a:endParaRPr lang="en-US" dirty="0"/>
          </a:p>
        </p:txBody>
      </p:sp>
      <p:sp>
        <p:nvSpPr>
          <p:cNvPr id="5" name="AutoShape 4" descr="data:image/jpeg;base64,/9j/4AAQSkZJRgABAQAAAQABAAD/2wCEAAkGBhISERUQEhQTERIVFhgWEhcYGBkYFxIXFBIYFRkVGhkXGyYhFxskGhQXHy8gIyctLC0sFR4xNTAqNSgrLCoBCQoKDgwOGg8PGiolHCQsLywxNCwzLSosLCwsLCwsLC8sLCwuLCwsLCwsLCwvLCwsLCwsLCwsLCksLCwpKSwsKf/AABEIALQBGAMBIgACEQEDEQH/xAAcAAEAAQUBAQAAAAAAAAAAAAAAAgEDBAUGBwj/xABGEAABAgQCBQcKBQIEBgMAAAABAhEAAxIhBDETIkFRkQUGFFJhk9EWMlNUcYGSwdLwFSNCsbLT4TRigqEkM0NjovEHRHL/xAAaAQEAAwEBAQAAAAAAAAAAAAAAAQIEAwUG/8QAOBEAAgEBBAgEBAUDBQAAAAAAAAECEQMSE1EEFCExcaHR8AUyQVIzgYKRscHh4vEVYdIiIyRiov/aAAwDAQACEQMRAD8A9Y6VDpUeZ4TljGLlpX03DoJ85KkywpGtSLU3teK4flfGKCj07DJKVEAKSgVAJBqBodrkM2wx6Oo2ma59DDrcO6dT0vpUOlR5ViucWOR/9qQsUlQpSgu1Oq1DhRqsD1TGavlXF01Jx+HVZ2oQDk4B1bbeG2JegWi9Vz6ELS4PtdT0jpUOlR5kOWsWQCMbIAIS9SEAhRSFEMElwHZ94iUrlbGElJxuGGqlSTShlVFQpukMRSHcfqERqNpmufQa3DunU9L6VDpUecycXj1PTjcIaXKvMsBmfMy7Ywjzgx2k0YxUlRKkIBCEsa9o/LyTt9u2C0Gb3Nc+hL0uC3p8up6n0qHSo89EzlKz4uQHa1As+9pUVr5Rt/xci4JDIc2dh/ygzsOMV1OWa59CdZjk+XU9B6VDpUecysVykVqQcRLTSUirRoZYJLlOrdgH94yi4J/KDlPSkOGb8pFJdnu2xzs2bHidTlmufQazHJ8up2vLfKSpeGnTEFlplLUglmCggkG9s44nA87sWqsTMRKlsBRqoIJJYv2AXbbEVYzH1FPSUswpVoEsSVKDG2q1Lk/5hFvG4rHy5a5nSZSqGsJada7FnRsJGed+x+1lozjsaTrx6HK0tr21NqnDqbFXOibUR0xDMmlVEuxJUDUNwATkf1bWiauXsQM8fhzllLTYEtV5267WPsjkfLHHekT3cv6YeWOO9Inu5f0xp1KftXf0mfW4e59/Ub9HPDG6dCNNKUgzJYLBDkKUkKFttyPdGZzr51YuVilS5MyWlASggKCXcpc53jlPLLHekT3cv6YHnljvSDu5f0w1Kd5SuRplX9BrcLrV99/M6tPOWcoA9OkoO0KlA53/AE7hY53B2MYpI50TlJBVjZaFfqBlpIsSLNtLP/qTneOV8scd6RPdy/ph5Y470ie7l/TDUp+1ff8AaNbh7n39R1a+ck+kkY+QVMSBoksWB1c8yWvl/s8+aHOjFTsUJc9aFIKFlkhLuChsr7THI+WOO9Inu5f0wHPPHekHdy/pg9Cm4tXV38gtLgpJ3n38zeyueWMM4pXPlol1LD0oJSAVNb3ARnr5yTsxj5XdJfaDtG1iOz/fk/LLHekT3cv6YeWOO9Inu5f0xOpT9i+/7SNaj7n38zrE84p+3HyL/wDaFr7dbd+8a5fPLGiZSJ8paKwKglAqFQBIF22tGk8scd6RPdy/ph5ZY70ie7l/TDU5+xd/SNah7n38zrueHOjFScSZchaEoEtJZQS9RUt877BFybzhWwKeUJWVwZSXcg5ZOBb2vmI40888d6Qd3L+mHljjvSJ7uX9MVWgzUUrq6/8AllnpcKt3n38zr5POKYpDnlCUiZUoMZQKSlKlgKtfWAQWeznsjAx/OzGIYy8VInO76iUlLMzuTm54Rz/ljjvSJ7uX9MPLHHekT3cv6YstDmnW6u/pKvSoNeZ9/UddypzqxSOTsPPQtAnrmFMwkJpIGmsNn6E5bo1eB5441YFWLkSiSQQUIO1NO0WLqu+yNL5Z470g7uX9MPLLHekT3cv6Ywz8Jt5Sqmkstp6th4xo1nZ3JWd557P1OgxfOzFICmxsiYpILJEtIqUCLPUQ2d+ztBjY8yedGKnmeJ60KolpMukJsTW5Lf8A5Ecd5ZY70ie7l/TAc88d6Qd3L+mKrwjSE63lzLWnjOizs3FWdHns/JI7zkvlbGGeEzSnROHISAS6Tb9smhHB+WeO9IO7l/TCKaP4PpNlGk5qT+eRltPErCbqlQ9JHJmDKjLEmQVpzSJaSfNqyA9nHsMV/CcIFiWZOHqUFFIpQ5CSH1SkH9QMafndzfxM1VUgIWkkEgqCVJNISTrWIIA2v2RjczeZc/D4g4mcZY1FICUkqLqKS5LAfp7c47XVh38XbkUTbncdnszNhjJ+AllQVhkkIUUEiVLZ0S9KtnIOqgObdgqNox08qcnnLC7gn8mVrkqQAE63/dQbtY+6Nlj5U0zFFOFkrBUCFqEsqUEJsS6gXCnI7GFiXF/RTHP/AA8lkodBZIqWEJISOrrDPZQOwxkxZ5s04cMkaT8a5M9W/QVkaBBKUhBWCWyqSkke52i8jGYEroOECddEskypTJWtcyWyr6rKlKD3BLM7h87D4eaqYmvDSEoukmlBKQZbFi7sWSDbKzFni2ZOIepWGw6lhiF0oqKiVKcAmzKJPnO5zuSJxZ5sYcMkQxxwMoSSvDyU6Y/qRLeWmkaxAd2UpCWST575CMeTi8EpTHCS0io1lUuVqI0K5qVFnuRLVqh7C5GUbWWJoEtPR5QSwQoClkJEw2Gs1NKUKAbP2NGOmVMHm4OQwqCLISzkpJuxAUxLNkRm5Ziz9zIw4ZIwZs3DoEwqwUoFAACQhJKlnDieUOpASAlNTmonVyuBF5AwpRPV0OUNChSzqS2VSqammwcH8k7Gvt25uNwizMUej4eaFM6lJQ5ASnznLq1gWB3DdrXFIm6NREiTpjq/ppWhSnUCXJbznB2kG94Ys/cycOGSNUqdhEGiZg5YmNUEplBTC2sqpCSkAqSC4cObMHisifglTEo6JLAVQAvRy6a1KUgh9iQpBS5uSQAC4fOlrxC1pMzCyWqTrEpKkXIKhnelmbt98NDMBKkYOQFJLpLID0mlBBBcEJc9gDBnsxZ+5jDhkjP8n8L6vI7tHhDyfwvq8ju0eEF4jEBSwJaSkBRQXzIQCkHW6zjIe5r25OLxRKapKEpKmUaw6UubsCbgAbf1e2JxZ5sjDhki55P4X1eR3aPCHk/hfV5Hdo8IsjHYo/8AQT2awG1nLkFrEszi2b2ni8TiUk0SkrAsLgVWSygSq16gzbs4jFnmxhwyRPyfwvq8ju0eEPJ/C+ryO7R4Riq5RxlVIw6PNBeo03qs7sSGAbtfI2vLxmJrZMlNNnUpTMTLCjYHWZRIcdVru4Ys82MOGSLnk/hfV5Hdo8IeT+F9Xkd2jwjH6XjMtCi2ZqGt2edq7L3zZrOorHYsEnQggFgHDqcZ2UabntsLnbDFnmxhwyRkeT+F9Xkd2jwh5P4X1eR3aPCM8H3QicWebGHDJGB5P4X1eR3aPCHk/hfV5Hdo8Iz4QxZ5sYcMkYHk/hfV5Hdo8IeT+F9Xkd2jwjPhDFnmxhwyRgeT+F9Xkd2jwh5P4X1eR3aPCM+EMWebGHDJGB5P4X1eR3aPCHk/hfV5Hdo8Iz4QxZ5sYcMkYHk/hfV5Hdo8IeT+F9Xkd2jwjPhDFnmxhwyRgeT+F9Xkd2jwh5P4X1eR3aPCM+EMWebGHDJGB5P4X1eR3aPCEbCKQxJ5sYcMkMTj1pUUjDrWBkoFABs+0v8A+otDlWZ6rM+KX9UZ+Jw4mIXLUHStKkKuzhQKT7LExrhzXk11jSAhYWE6RVAIWFsEmwTUkFhu33jx4S0e6r2/i+pqcZV3/gTHKcz1Sbxl/VD8TmeqTeMv6oseSUkABBmygC7ImqS/mkv7Sl3DXUTmxFRzSk2vOcU62mXUaC4dWZFzbK8WvaN25dSLk8/wMrD45alBJw0xAJuolDJ7SxeMqZMYtoyRvtFcNIoQlAchKQkFSnJCQzktc2ziU6VUkpIsoEG+whjsjjJ2Lnsf+mmb3l0mltLQnH0R/wDGAn/9s/8Aj4xbRyUkKqFTguNdTC7s27siyOQkDIrAFwAshizbBut7It/x8/xFGZiJjltGR22tF+gbhFqTKpSEi4AADlzbeWvF1zuHH+0ZrZxr/tvYWSzFA3CJS5YcWHCIudw4/wBolKVrCOdm5X1t9US0qF/RJ3DhDRJ3DhGJyxiZiJdUsOakhRpUuhJN1UJupuze+yNUnnLPZI6JNKjSFOlSAmqrPVIySMiQCsAm0e6cToNCncOAhok7hwjmp3OTFAgjDKp2imaSpjOBAIl2emUxI/XuuLk/nHiLhOFmO6gCyyxBYWoYn9VjSQGCibQFDodCncOAhoU7hwjH5LxS5kpK5iDKWXCkHNJBI3Xydxa9iReMuAIaJO4cIaFO4cInCAIaJO4cIaJO4cInCAIaJO4cIaJO4cInCAIaJO4cIaJO4cInCAIaJO4cIaJO4cInCAIaJO4cIaJO4cInCAIaJO4cIaJO4cInCAIaJO4cIaJO4cInCAOO5y8rzpWKCJaJRliWFrqBqU+k1QxATZBve5G6EWOdrdKU4f8AIH8Z8I1zhG7HZ6GVTlfkjc8uk6INPVhjXZaU1k+dqtuPy3xq8XidVK/xCkKTQSEJKVlNQKkgFkknaLmm0b/EoWUigJJqfWDgMSx4t7njVT8Di1ukpwpl1OApJJAcM4pYl3X7S2y/yyZ6BjCasiWBj2cqBOhDzF6QlgSdVtNLTSNibNeLcnFrUpKE8ohayNkhBCmQq9rC4KvYE7w+xn4PFuaDhlXUpJUkuFF6RYZABF8zTFZmFxQJoThQHcKKVVNdgQAzuc+w5vE1XdOgLc2eky5BGKKagEpUQXmnUS7AgkuNrj8z2GLMvlAVaLpoUsqu0tJYISpK07Qm6Kjut1g+ejDYhgWwwVUFWSpvNIUd9Xm3ttza8DgcRUphhmOkpNBqS4Vo+w+dre1Wb2jYDGxePTtxyJZNK5ZpSAEmUm5cstJJqv1wN0Wxj0oUUrxpqCkkOgDVY7C4IJmJdTfpYNsytBjHFsIwDCy94D9mqCGG8bmiWKw2KKjSMKpOypKqjZLg2LB33nK+2Gzv+AY8vFuVFOMzSpYQpAcCYgGWQ4dk1JyzNs3EWPxBxbHsTl+UiygQ9mf9SdXcRvvusFhVX0qJNV0goBYoIAY1D/KLZWG6MkYdHVTwGzL9zxiLy7oSaCZyiAlJ6cLqUQvRppKU2KSwZwQb7zlHRyVglJFwQ47QWiyjBSwGCEAEqJFIuVl1cTc74vyxrD3/ACi9m05x4kPcTxuHK00hRSXBcEiwUHFt4ce+MGXgsQAoGcC4FJYOCCL+btAL+3KM3G4UzE0hapd3dJY5EN7LxiyeSpiSkmfNUxBUCzKA2dke4cSMzDYmxE1P6QRSGyAWoarv5xF91oqvBYio0zmSSSLAkOSwunIBuA7SdnCANTjJUzRpSqeJagTrOE16pYGwGZD22b8sNU7EbMVI4J3q7NxHDbd98vzgb7flEq/bwMAaZS1VhXSUM6ak1AAgBDs2TkL+LsgqesAhOJlvW4JKfNpGrlvfjnZjua/bwMK/bwMAa/A44AETJstRdwQobdjMLDKMn8RlekR8Qi/X7eBhX7eBgCx+IyvSI+IQ/EZXpEfEIv1+3gYV+3gYAsfiMr0iPiEPxGV6RHxCL9ft4GFft4GAEuYFB0kEHIi4MSi3JFvef5GLkAIQhACEIQAhCEAcRzrfpSm9AP4z4RTna3SlP6AfxnwjbPyQ4GJeeR1aPmf3MSeNZyzgJc1CUzVhCBNSouzLZRZFy1yRvyyjSo5EYBC+UZilOjKatBIqmClhOd1qOb5oIDBkp+Tup+p6lTrYRyOPw9xNVynRLRKQCApqlJQSJppm6xJNTMarAuIuyuT0CX0VWLClzFpmqU6xMUxQpLL0rpJ0JuDt1QkACFxZip1MI5KVzVXNlmnGzVpVWlwZhSoqmrrdJm0quVJyYBIYRkcocz1TFqmoxC5UxQaoAmlpUuWlnXZtGtVts07bldjmKnSwjRq5vzSZb4qbSiXLQq6wVqQuordMwB1WBqCiyRdioHXo5nYlkvj5yilJAJC3qImDSWmsSNISAXGql3AAEXY5ip1kI0vInIEyRMVMmYheIJloQK6nTTncrIzfIA3uVG8bqIaS3ARWX5w9/wAopFZfnD3/ACi9l8SPEPcXp09KWKiwPySVH2WST7oxlcsyR/1E3c+5L1H2Bi+5olymhRQyEImKcWXkwzN9rOB2mNcnDzX/AMPIs12S5D3AAO5tse8cDY/islia0sCx7HBN91geBjIkzkrSFJIUk5EZGNWZcyhLSJYUDrJ1WsLEF8mUe17ZF4zeTkkI1kJlqOaU5BgAMuwAe6ALs+YoMEgKJfNRTl7EmLdc7qS+8V/Ti8pFwdz/AO8VvvHD+8AWK53Ul94r+nCud1JfeK/pxfvvHD+8L7xw/vAFiud1JfeK/pwrndSX3iv6cX77xw/vC+8cP7wBYrndSX3iv6cK53Ul94r+nF++8cP7wvvHD+8AWK53Ul94r+nCud1JfeK/pxfvvHD+8L7xw/vAFJKyQ5ABu4BcWLZsP2icRloYN7f9y8SgBCEIAQhCAEIQgDiOdb9KU3oB/GfCKc7W6Uq7fkD+M+EbZ+WHAxrzyNxy9hkLktMlqnJTMSopSSFaq3cU3LbrPe8aJXJODS8vQYtSSXUXmqBUuUQqo1bULKFORs9sb/lsjRh5kyTr6qkAk1MpgwzD3bazbY1CMalKKpuPqC1PKVRSAJc0hrAO9hus9xHysanpFhHIeDTQpOExNg4aoNSVo1k1XJzL3NSCctWk/kPCqSZfR8WygliKlEpCEqp11ajA0NmKbMwjLwuJSmWJ/TlKlBQBKkFlKZ6b6wBpNt7h4gcXpFHRY5YUqYTSZbhIpBoy1WSDffuvFquv8g2+FxyUNLTKngMVl0WTWVLId83cMHzAFsrWI5zoQAVSsQzJP/LOrWkEJN9VWsAQdsa5XLEmpzjltVXSJdqfOCLJ7Wvnk261I5ZlJKT09awlRMwaMkG9ZS7ati3ZfJmFbn9vxFTeTeXUpShWjnmvYJZKkHVsoPY6wtBPLTpChJn3IDFABAId2fKx9/tEag42UkrlLxk4gJZQpLmyF6RKkglqQU5s5V7Dbn8oJDD8QmglNSSJSSGUC1gg3FJsbuR2Qud7RU255xJpCjJxFyQBozUwSkvS7ga4HuMSwnL6ZqBMRKnlJVT5jHJ6hfL/ANZ2jVT8eFHSDGTEIW5SdHqpAWtFrbwRdrM92i6rHJSkE4yYAVKUVaM5IQhKgXTqB2Vk2uWGTLqJqbbD8q1TNGZU5N1AKKdTULPU9n2b4z5fnD3/ACjB5KkKShzNVOCmKCoMQkpDdp33jOl+cPf8oWfxFxIe4ljZkwAGWkKNQcHq3faOzjGNLxeIKgFSQlNqlVhWbuwsbW/3jYwj3TialONxbgaBIFnJWLXO47m4HeIycHipylNMk6MM71hV7WyG88IzYQBYxEqopDqAubEp/aI9AT1pneL8YuzlpDVEDc8W+ky+snjAFOgJ60zvF+MOgJ60zvF+MV6TL6yeMOky+snjAFOgJ60zvF+MOgJ60zvF+MV6TL6yeMOky+snjAFOgJ60zvF+MOgJ60zvF+MV6TL6yeMOky+snjAFOgJ60zvF+MOgJ60zvF+MV6TL6yeMOky+snjAGMvFLQ4SkrABZwskmpVnAL2Az/uNgkuHiMsgh0sRsaJwAhCEAIQhACEIQBxHOz/FKs/5A92rPhFOdn+KVdvyB79WfFY2z8sOBiXnkdDjpc1SGklCV1ZrBIYKc2G37tmMKZhMWUrFWHqIZBoUbFRJcHs2XvuzO2R8z+5iUfI1oeoaqRg8QAxVh0ikgBEshtQhNySGBO7J7RHouLpI0kgKJsoIOqGUHAI856De1j79vCF4UNZ0XEhSmmSQhyUugkh1WBYgWSw7W41MrFFKQ8gKdVZpUQQ2qUpsxdnc7OGyhC8KGqEjFskVSH/UaVHNaiwAawSUgPuLvFuVh8aFsVyFIYGopNQUSXYDMAMA+/O19zCF4UNYJWL1XVh2o1tVf/MZbEf5Xo7bGLKMNjmvMw5ITY0Kub55f5cu22UbmELwoY2ARNAOlKFGo00ggBOwMRbic84ypfnD3/KKRWX5w9/yi9l8RcQ9xPF4XSAByliDZtnYbbXG4gHZGInkU+mnn/Wfv7u8bKEe8cDBwnJhQoK0s1bAhlKJBfa2+0Z0IQBaX56fYr5Rdi0vz0+xXyi7ACEIQAhCEAIQhACEIQBaw+X+pX8zF2LWHy/1K/mYuwAhCEAIQhACEIQBw/Oz/FKs/wCQP4z4RXnW/SlMW/IH8Z8I2z8sOBiXnkdUj5n9zEoij5n9zEo+Qe89UQhCIAhCEAIQhACEIQAisvzh7/lFIrL84e/5R1sviR4kPcZUIsYxMwgaMgF7kh7MbcWjDrxVHmyysHIHMU53/wA3sz98e8cDZwjU6XGdSSd9z27Hzyt2Z3cbOTVSKmqYVNk7X/3gBMlOQXII3Nt9o7Ijoj11cE+ESWkEh4poE/ZMAU0R66uCfCGiPXVwT4RXQJ+yYaBP2TAFNEeurgnwhoj11cE+EV0CfsmGgT9kwBTRHrq4J8IaI9dXBPhFdAn7JhoE/ZMAU0R66uCfCGiPXVwT4RXQJ+yYaBP2TAEpaGDZ5/7l/nEo0XLM2cmsShUoBBloKygLJWyy9SSWTse3a4jFVjMS/wDhie3pZtqu2bm9rbj7wOnhGjwcxakkzEKlFyANOVW2KJC7ewO2+NjyZMUUaxfWUAeskGxtnufazwBlwhCAEIQgDh+drdKU/oR/GfCK8636UpvQD+M+EbZ+SHAxLzyOqR8z+5iURR8z+5iUfIPeeqIQhEAQhCAEIQgBCEIARWX5w9/yikVl+cPf8o62XxI8SHuMlSgM7QeLOKwaZgAWHALj2sR84w/wCXQUArAd3qcjVpAuMm/aPeOBs3hGpPNuXlVMH+r27GuNY2yubMS+zkyglISMkgAewBoAqtQGb8Cf2iOlG4/CfCJnODwBDSjcfhPhDSjcfhPhE3g8AQ0o3H4T4Q0o3H4T4RN4PAENKNx+E+ENKNx+E+ETeDwBDSjcfhPhDSjcfhPhE3g8AY86fLsFMXySUkkttpZ/fFrSSeqO7P0xicscjmbWHWBMCASggKTo11DzixB+Z3xhq5Bmemxo7NIi+q19Z83Nmz7HgDb6WT1R3Z+mMyXMCgCkgg5EXBjUYPBTJYYnETHUS61Syb7PPsPYI2GAwxQkg5lSlNm1Rdu3xJgDJhCEAIQhAHD87W6Up/QD+M+EV51v0pVn/IH8Z8I2z8kOBiXnkdUj5n9zEoij5n9zEo+Qe89UQhCIAhCEAIQhACEIQAisvzh7/lFIrL84e/5R1sviR4kPcTxeLEsAlKlOWZNzkS+eTAxiDnBKpr1mek2ZjTU187bnyjZRQh7R7xwNX5TSGuVDdqnt8M8r+2NlJm1JCg4CgCHzuHicIAgt9jD2h/nFKVb08D9UTIg0AQpVvTwP1QpVvTwP1RNoNAEKVb08D9UKVb08D9UTaLc7EJQ1SmfIbT7BmYArSrengfqhSrengfqiz+IS+sfhPhD8Ql9Y/CfCAL1Kt6eB+qFKt6eB+qIScWhRpSpyztkW3sdkXmgDVcp8uCQFFTMgJK1Mq1aqUgAOSXN9zj3Yx53SRYzZIJyGu6rPbV1rbo2uI5PStyXDsFWSQoAuHCkkWMWjyQm9zfPUlXsB6PcAPdAFrC8saRJVLVKWASlxUzjMZRm4LFaRNTMQSCNxBax2jaOw7Iso5LAyURtsmV/TjJkyQkMPad5JuSYAuQhCAEIQgDg+eE8DGBBJClyQEAAmotOSwtm6k27YpHS48fno1litkaqCoWSpblQsjJnO0iEdpWtUlTccVZJNvMyQrtH374rX2p+/fHjP/wAe4KTj0zlLr/LKQKbecCd3ZHQq5qSKSoScUSAk0khJNS6SBZnAuQeO2MC8Mqq3+R0dvR0oei19qfv3wr7U/fvjzTydw9KV6DFEGqtiCpCkqCWZtbWJGzzcrxdw3NfDLWJZk4tDvrKppsHuQ7ffZE/0v/vyGsf2PRq+1P374V9qfv3x848tcuIk4idJu0uYtAs9kqIF/ZG05Iwpnv8AmolFgU1sAqrY+xhfbGa10SNm6OXJdT0NE0e00pScKKlN9fXgme9V9qfv3wr7U/fvjw+dyKUpK+kSFMFEBKnUopSVANSGJA9ztnaJjkI1lHSJPm1JU4pOsAxJamxfbk1zHHBh7n9l1Nv9Kt84/d/4nttfan798K+1P3748Pn8iKQhS+kSFUglkKCiSMgAwz/2cWjmMRzhEtSkKdwd2xnjpZ6NCbuqT+y6mfSdCtdHs8SVGq02N/mkfS9fan798SlKFQLj798fMXlUjt4Q8qkdvCNEdBUZJ3+X6nm4jyPqfSDeOMNIN44x8seVSO3hDyqR28I33Y5lKvI+p9IN44w0g3jjHznzM5XlYjGyZChUlZIIIsWQo/KPUuUeRMJJkzJxw6FCXLXMIAuaEFTe9opKiOUrW66UO60g3jjDSDeOMeYYkYZAmA4NNUmXJmLUxEtYmrpUJaz5xDGl/ONrRr+W+WcFh5mIldDSoyg0pXmonLEupaalMAEkoTYkkrAZ2eKohWzfoev6QbxxhpBvHGPJZeNw0yXMmScChZTiJeHQkqAUozGclnoIJOqb2uxjEVziwIscCXSTpLABhKXMdAKnPmpDlk3VcU3VROK8j2XSDeOMajlvAmZUyiKpdDpuUGqp2qDg2cbaQ7iOX5D5JwuIw8uecPKQVgmkawDKKbHbk79seac9+VZeGx02QkUpTSwAsHQk/OJVG6CNtedKHrp5JxBUVHFTw4CdWW1ku3/UbMuSAN2VoysLgZiK3n4glQSxpumlalEgKUUuQoAun9Id8o+e/KpHbwh5VI7eEXurM61eR9I4WQSqWVKWqhSlFS6R5wUKQBn5wF9ibkmNtpBvHGPmjkflVM9RSHsl8m2tHWDm9KIB6TKS7WUbiw2JfaWjJaaRZ2cnF15dTHaabGzm4NOq4fmz2vSDeOMNIN44x4YvkZGjCxNQpW1FQBFztOdqT7yNhjQct44Yekl7kjfcNuitnpVnOagq7eHUrZ6fC0moJOr4dT6S0g3jjDSDeOMfPsuSCAb3A/aNxhubspctK+kypaj5yVkApNVIycs13IikdNspbFXl1OcfE7OTok+XU9q0g3jjDSDeOMeLy+bshyFYpDMkhQZtZKiXqINikAgAnWFhFxHNFCiQMXhyQKiytgDm7bPvdF9ag/R8up0Wnxe6L5dT2TSDeOMNIN44x4liub8tCm6TKWKVKdJcApIASWu5ezA8HIwsXgEoVSlYmBgXTlfZucdhI3ExR6bZR315dSkvE7OO9Pl1PacWFGakpKaXGkdKiVJoV5pBASaqc3sTCPn3lrHpkUkuyn2Pk0I12U4WsFNM2WNuraCnFbGa7CIMoESlzJYNzQtSXPaxvF/pk708/vV+MVhHo7iKDpk708/vV+MOmTvTz+9X4whAURgzeTkKUVKdSiXJJJJO8k5xLoSd6viMIRVwi96OkZyj5W0Ohp3q+Iw6Gner4jCERhwyRfGtPc/ux0NO9XxGLauS5ZLkEntMVhBQivRFZWk5KjbZH8JldWH4TK6sIRN1ZFKsfhMrqw/CZXVhCF1ZCrMnk2X0eamdJ1JiHpVYs4KTn2Exvzz3x3rCvhR9MIQcIv0KuKltZb8rcXSlGl1E00Jol0poIKWFLCkgM2TBou+XOP8AWF8E/TFYRFyOSGHHIp5c4/1hfBH0w8ucf6wvgn6YrCGHHJEYccinlxj/AFhfBH0xoOVE9ImqnTiVzFNUqwdgwy7BCETcivQlRUdqRi/hMrqw/CZXVhCF1ZFqsnL5OQnzXT7CR+0T6KOsv4leMIRFyOSKtVHRR1l/ErxiEzAJV51Svaon94QhcjkhRIn0UdZfxK8YdFHWX8SvGEIYcMkKIdFHWX8SvGHRR1l/ErxhCGHHJCiHRR1l/Erxh0UdZfxK8YQhhwyQoiEzk9CvOqV7VE/vCEIm7HIlbNx//9k="/>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0253" name="Picture 13" descr="\\psf\Home\Downloads\inde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356992"/>
            <a:ext cx="2619375" cy="17430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55" name="Picture 15" descr="\\psf\Home\Downloads\index.jpg"/>
          <p:cNvPicPr>
            <a:picLocks noChangeAspect="1" noChangeArrowheads="1"/>
          </p:cNvPicPr>
          <p:nvPr/>
        </p:nvPicPr>
        <p:blipFill rotWithShape="1">
          <a:blip r:embed="rId4">
            <a:extLst>
              <a:ext uri="{28A0092B-C50C-407E-A947-70E740481C1C}">
                <a14:useLocalDpi xmlns:a14="http://schemas.microsoft.com/office/drawing/2010/main" val="0"/>
              </a:ext>
            </a:extLst>
          </a:blip>
          <a:srcRect r="8659"/>
          <a:stretch/>
        </p:blipFill>
        <p:spPr bwMode="auto">
          <a:xfrm>
            <a:off x="3093740" y="3368228"/>
            <a:ext cx="2619375" cy="172060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Rectangle 6"/>
          <p:cNvSpPr/>
          <p:nvPr/>
        </p:nvSpPr>
        <p:spPr>
          <a:xfrm>
            <a:off x="395536" y="5187006"/>
            <a:ext cx="2416066" cy="461665"/>
          </a:xfrm>
          <a:prstGeom prst="rect">
            <a:avLst/>
          </a:prstGeom>
        </p:spPr>
        <p:txBody>
          <a:bodyPr wrap="square">
            <a:spAutoFit/>
          </a:bodyPr>
          <a:lstStyle/>
          <a:p>
            <a:r>
              <a:rPr lang="en-US" sz="2400" dirty="0" smtClean="0">
                <a:solidFill>
                  <a:srgbClr val="0070C0"/>
                </a:solidFill>
              </a:rPr>
              <a:t>Automated tasks</a:t>
            </a:r>
            <a:endParaRPr lang="en-AU" dirty="0">
              <a:solidFill>
                <a:srgbClr val="0070C0"/>
              </a:solidFill>
            </a:endParaRPr>
          </a:p>
        </p:txBody>
      </p:sp>
      <p:sp>
        <p:nvSpPr>
          <p:cNvPr id="20" name="Rectangle 19"/>
          <p:cNvSpPr/>
          <p:nvPr/>
        </p:nvSpPr>
        <p:spPr>
          <a:xfrm>
            <a:off x="3195394" y="5194356"/>
            <a:ext cx="2416066" cy="461665"/>
          </a:xfrm>
          <a:prstGeom prst="rect">
            <a:avLst/>
          </a:prstGeom>
        </p:spPr>
        <p:txBody>
          <a:bodyPr wrap="square">
            <a:spAutoFit/>
          </a:bodyPr>
          <a:lstStyle/>
          <a:p>
            <a:pPr algn="ctr"/>
            <a:r>
              <a:rPr lang="en-US" sz="2400" dirty="0" smtClean="0">
                <a:solidFill>
                  <a:srgbClr val="FF0000"/>
                </a:solidFill>
              </a:rPr>
              <a:t>User tasks</a:t>
            </a:r>
            <a:endParaRPr lang="en-AU" dirty="0">
              <a:solidFill>
                <a:srgbClr val="FF0000"/>
              </a:solidFill>
            </a:endParaRPr>
          </a:p>
        </p:txBody>
      </p:sp>
      <p:sp>
        <p:nvSpPr>
          <p:cNvPr id="23" name="Rectangle 22"/>
          <p:cNvSpPr/>
          <p:nvPr/>
        </p:nvSpPr>
        <p:spPr>
          <a:xfrm>
            <a:off x="3021732" y="2895327"/>
            <a:ext cx="763290" cy="461665"/>
          </a:xfrm>
          <a:prstGeom prst="rect">
            <a:avLst/>
          </a:prstGeom>
        </p:spPr>
        <p:txBody>
          <a:bodyPr wrap="square">
            <a:spAutoFit/>
          </a:bodyPr>
          <a:lstStyle/>
          <a:p>
            <a:r>
              <a:rPr lang="en-US" sz="2400" dirty="0">
                <a:solidFill>
                  <a:schemeClr val="bg1">
                    <a:lumMod val="50000"/>
                  </a:schemeClr>
                </a:solidFill>
              </a:rPr>
              <a:t>2</a:t>
            </a:r>
            <a:endParaRPr lang="en-AU" dirty="0">
              <a:solidFill>
                <a:schemeClr val="bg1">
                  <a:lumMod val="50000"/>
                </a:schemeClr>
              </a:solidFill>
            </a:endParaRPr>
          </a:p>
        </p:txBody>
      </p:sp>
      <p:sp>
        <p:nvSpPr>
          <p:cNvPr id="24" name="Rectangle 23"/>
          <p:cNvSpPr/>
          <p:nvPr/>
        </p:nvSpPr>
        <p:spPr>
          <a:xfrm>
            <a:off x="147732" y="2895327"/>
            <a:ext cx="763290" cy="461665"/>
          </a:xfrm>
          <a:prstGeom prst="rect">
            <a:avLst/>
          </a:prstGeom>
        </p:spPr>
        <p:txBody>
          <a:bodyPr wrap="square">
            <a:spAutoFit/>
          </a:bodyPr>
          <a:lstStyle/>
          <a:p>
            <a:r>
              <a:rPr lang="en-US" sz="2400" dirty="0" smtClean="0">
                <a:solidFill>
                  <a:schemeClr val="bg1">
                    <a:lumMod val="50000"/>
                  </a:schemeClr>
                </a:solidFill>
              </a:rPr>
              <a:t>1</a:t>
            </a:r>
            <a:endParaRPr lang="en-AU" dirty="0">
              <a:solidFill>
                <a:schemeClr val="bg1">
                  <a:lumMod val="50000"/>
                </a:schemeClr>
              </a:solidFill>
            </a:endParaRPr>
          </a:p>
        </p:txBody>
      </p:sp>
      <p:sp>
        <p:nvSpPr>
          <p:cNvPr id="21" name="Rectangle 20"/>
          <p:cNvSpPr/>
          <p:nvPr/>
        </p:nvSpPr>
        <p:spPr>
          <a:xfrm>
            <a:off x="6041806" y="5187006"/>
            <a:ext cx="2416066" cy="461665"/>
          </a:xfrm>
          <a:prstGeom prst="rect">
            <a:avLst/>
          </a:prstGeom>
        </p:spPr>
        <p:txBody>
          <a:bodyPr wrap="square">
            <a:spAutoFit/>
          </a:bodyPr>
          <a:lstStyle/>
          <a:p>
            <a:pPr algn="ctr"/>
            <a:r>
              <a:rPr lang="en-US" sz="2400" dirty="0" smtClean="0">
                <a:solidFill>
                  <a:srgbClr val="00B050"/>
                </a:solidFill>
              </a:rPr>
              <a:t>Manual tasks</a:t>
            </a:r>
            <a:endParaRPr lang="en-AU" dirty="0">
              <a:solidFill>
                <a:srgbClr val="00B050"/>
              </a:solidFill>
            </a:endParaRPr>
          </a:p>
        </p:txBody>
      </p:sp>
      <p:sp>
        <p:nvSpPr>
          <p:cNvPr id="22" name="Rectangle 21"/>
          <p:cNvSpPr/>
          <p:nvPr/>
        </p:nvSpPr>
        <p:spPr>
          <a:xfrm>
            <a:off x="5868144" y="2895327"/>
            <a:ext cx="763290" cy="461665"/>
          </a:xfrm>
          <a:prstGeom prst="rect">
            <a:avLst/>
          </a:prstGeom>
        </p:spPr>
        <p:txBody>
          <a:bodyPr wrap="square">
            <a:spAutoFit/>
          </a:bodyPr>
          <a:lstStyle/>
          <a:p>
            <a:r>
              <a:rPr lang="en-US" sz="2400" dirty="0">
                <a:solidFill>
                  <a:schemeClr val="bg1">
                    <a:lumMod val="50000"/>
                  </a:schemeClr>
                </a:solidFill>
              </a:rPr>
              <a:t>3</a:t>
            </a:r>
            <a:endParaRPr lang="en-AU" dirty="0">
              <a:solidFill>
                <a:schemeClr val="bg1">
                  <a:lumMod val="50000"/>
                </a:schemeClr>
              </a:solidFill>
            </a:endParaRPr>
          </a:p>
        </p:txBody>
      </p:sp>
      <p:pic>
        <p:nvPicPr>
          <p:cNvPr id="11266" name="Picture 2" descr="\\psf\Home\Downloads\1246604049504_00f6b26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3356991"/>
            <a:ext cx="2614612" cy="17430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4"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8</a:t>
            </a:fld>
            <a:endParaRPr lang="en-AU" sz="1600" dirty="0"/>
          </a:p>
        </p:txBody>
      </p:sp>
    </p:spTree>
    <p:extLst>
      <p:ext uri="{BB962C8B-B14F-4D97-AF65-F5344CB8AC3E}">
        <p14:creationId xmlns:p14="http://schemas.microsoft.com/office/powerpoint/2010/main" val="321353810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0253"/>
                                        </p:tgtEl>
                                        <p:attrNameLst>
                                          <p:attrName>style.visibility</p:attrName>
                                        </p:attrNameLst>
                                      </p:cBhvr>
                                      <p:to>
                                        <p:strVal val="visible"/>
                                      </p:to>
                                    </p:set>
                                    <p:anim calcmode="lin" valueType="num">
                                      <p:cBhvr additive="base">
                                        <p:cTn id="12" dur="500" fill="hold"/>
                                        <p:tgtEl>
                                          <p:spTgt spid="10253"/>
                                        </p:tgtEl>
                                        <p:attrNameLst>
                                          <p:attrName>ppt_x</p:attrName>
                                        </p:attrNameLst>
                                      </p:cBhvr>
                                      <p:tavLst>
                                        <p:tav tm="0">
                                          <p:val>
                                            <p:strVal val="0-#ppt_w/2"/>
                                          </p:val>
                                        </p:tav>
                                        <p:tav tm="100000">
                                          <p:val>
                                            <p:strVal val="#ppt_x"/>
                                          </p:val>
                                        </p:tav>
                                      </p:tavLst>
                                    </p:anim>
                                    <p:anim calcmode="lin" valueType="num">
                                      <p:cBhvr additive="base">
                                        <p:cTn id="13" dur="500" fill="hold"/>
                                        <p:tgtEl>
                                          <p:spTgt spid="10253"/>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0-#ppt_w/2"/>
                                          </p:val>
                                        </p:tav>
                                        <p:tav tm="100000">
                                          <p:val>
                                            <p:strVal val="#ppt_x"/>
                                          </p:val>
                                        </p:tav>
                                      </p:tavLst>
                                    </p:anim>
                                    <p:anim calcmode="lin" valueType="num">
                                      <p:cBhvr additive="base">
                                        <p:cTn id="17" dur="500" fill="hold"/>
                                        <p:tgtEl>
                                          <p:spTgt spid="24"/>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fill="hold"/>
                                        <p:tgtEl>
                                          <p:spTgt spid="23"/>
                                        </p:tgtEl>
                                        <p:attrNameLst>
                                          <p:attrName>ppt_x</p:attrName>
                                        </p:attrNameLst>
                                      </p:cBhvr>
                                      <p:tavLst>
                                        <p:tav tm="0">
                                          <p:val>
                                            <p:strVal val="0-#ppt_w/2"/>
                                          </p:val>
                                        </p:tav>
                                        <p:tav tm="100000">
                                          <p:val>
                                            <p:strVal val="#ppt_x"/>
                                          </p:val>
                                        </p:tav>
                                      </p:tavLst>
                                    </p:anim>
                                    <p:anim calcmode="lin" valueType="num">
                                      <p:cBhvr additive="base">
                                        <p:cTn id="27" dur="500" fill="hold"/>
                                        <p:tgtEl>
                                          <p:spTgt spid="23"/>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10255"/>
                                        </p:tgtEl>
                                        <p:attrNameLst>
                                          <p:attrName>style.visibility</p:attrName>
                                        </p:attrNameLst>
                                      </p:cBhvr>
                                      <p:to>
                                        <p:strVal val="visible"/>
                                      </p:to>
                                    </p:set>
                                    <p:anim calcmode="lin" valueType="num">
                                      <p:cBhvr additive="base">
                                        <p:cTn id="30" dur="500" fill="hold"/>
                                        <p:tgtEl>
                                          <p:spTgt spid="10255"/>
                                        </p:tgtEl>
                                        <p:attrNameLst>
                                          <p:attrName>ppt_x</p:attrName>
                                        </p:attrNameLst>
                                      </p:cBhvr>
                                      <p:tavLst>
                                        <p:tav tm="0">
                                          <p:val>
                                            <p:strVal val="0-#ppt_w/2"/>
                                          </p:val>
                                        </p:tav>
                                        <p:tav tm="100000">
                                          <p:val>
                                            <p:strVal val="#ppt_x"/>
                                          </p:val>
                                        </p:tav>
                                      </p:tavLst>
                                    </p:anim>
                                    <p:anim calcmode="lin" valueType="num">
                                      <p:cBhvr additive="base">
                                        <p:cTn id="31" dur="500" fill="hold"/>
                                        <p:tgtEl>
                                          <p:spTgt spid="10255"/>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0-#ppt_w/2"/>
                                          </p:val>
                                        </p:tav>
                                        <p:tav tm="100000">
                                          <p:val>
                                            <p:strVal val="#ppt_x"/>
                                          </p:val>
                                        </p:tav>
                                      </p:tavLst>
                                    </p:anim>
                                    <p:anim calcmode="lin" valueType="num">
                                      <p:cBhvr additive="base">
                                        <p:cTn id="35"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0-#ppt_w/2"/>
                                          </p:val>
                                        </p:tav>
                                        <p:tav tm="100000">
                                          <p:val>
                                            <p:strVal val="#ppt_x"/>
                                          </p:val>
                                        </p:tav>
                                      </p:tavLst>
                                    </p:anim>
                                    <p:anim calcmode="lin" valueType="num">
                                      <p:cBhvr additive="base">
                                        <p:cTn id="41" dur="500" fill="hold"/>
                                        <p:tgtEl>
                                          <p:spTgt spid="22"/>
                                        </p:tgtEl>
                                        <p:attrNameLst>
                                          <p:attrName>ppt_y</p:attrName>
                                        </p:attrNameLst>
                                      </p:cBhvr>
                                      <p:tavLst>
                                        <p:tav tm="0">
                                          <p:val>
                                            <p:strVal val="#ppt_y"/>
                                          </p:val>
                                        </p:tav>
                                        <p:tav tm="100000">
                                          <p:val>
                                            <p:strVal val="#ppt_y"/>
                                          </p:val>
                                        </p:tav>
                                      </p:tavLst>
                                    </p:anim>
                                  </p:childTnLst>
                                </p:cTn>
                              </p:par>
                              <p:par>
                                <p:cTn id="42" presetID="2" presetClass="entr" presetSubtype="8" fill="hold" nodeType="withEffect">
                                  <p:stCondLst>
                                    <p:cond delay="0"/>
                                  </p:stCondLst>
                                  <p:childTnLst>
                                    <p:set>
                                      <p:cBhvr>
                                        <p:cTn id="43" dur="1" fill="hold">
                                          <p:stCondLst>
                                            <p:cond delay="0"/>
                                          </p:stCondLst>
                                        </p:cTn>
                                        <p:tgtEl>
                                          <p:spTgt spid="11266"/>
                                        </p:tgtEl>
                                        <p:attrNameLst>
                                          <p:attrName>style.visibility</p:attrName>
                                        </p:attrNameLst>
                                      </p:cBhvr>
                                      <p:to>
                                        <p:strVal val="visible"/>
                                      </p:to>
                                    </p:set>
                                    <p:anim calcmode="lin" valueType="num">
                                      <p:cBhvr additive="base">
                                        <p:cTn id="44" dur="500" fill="hold"/>
                                        <p:tgtEl>
                                          <p:spTgt spid="11266"/>
                                        </p:tgtEl>
                                        <p:attrNameLst>
                                          <p:attrName>ppt_x</p:attrName>
                                        </p:attrNameLst>
                                      </p:cBhvr>
                                      <p:tavLst>
                                        <p:tav tm="0">
                                          <p:val>
                                            <p:strVal val="0-#ppt_w/2"/>
                                          </p:val>
                                        </p:tav>
                                        <p:tav tm="100000">
                                          <p:val>
                                            <p:strVal val="#ppt_x"/>
                                          </p:val>
                                        </p:tav>
                                      </p:tavLst>
                                    </p:anim>
                                    <p:anim calcmode="lin" valueType="num">
                                      <p:cBhvr additive="base">
                                        <p:cTn id="45" dur="500" fill="hold"/>
                                        <p:tgtEl>
                                          <p:spTgt spid="11266"/>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additive="base">
                                        <p:cTn id="48" dur="500" fill="hold"/>
                                        <p:tgtEl>
                                          <p:spTgt spid="21"/>
                                        </p:tgtEl>
                                        <p:attrNameLst>
                                          <p:attrName>ppt_x</p:attrName>
                                        </p:attrNameLst>
                                      </p:cBhvr>
                                      <p:tavLst>
                                        <p:tav tm="0">
                                          <p:val>
                                            <p:strVal val="0-#ppt_w/2"/>
                                          </p:val>
                                        </p:tav>
                                        <p:tav tm="100000">
                                          <p:val>
                                            <p:strVal val="#ppt_x"/>
                                          </p:val>
                                        </p:tav>
                                      </p:tavLst>
                                    </p:anim>
                                    <p:anim calcmode="lin" valueType="num">
                                      <p:cBhvr additive="base">
                                        <p:cTn id="49"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P spid="23" grpId="0"/>
      <p:bldP spid="24" grpId="0"/>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3" descr="\\psf\Home\Desktop\Screen Shot 2013-08-24 at 2.53.48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10246"/>
            <a:ext cx="8604448" cy="334289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de-AT" dirty="0" smtClean="0"/>
              <a:t>In BPMN: specify task markers</a:t>
            </a:r>
            <a:endParaRPr lang="de-AT" dirty="0"/>
          </a:p>
        </p:txBody>
      </p:sp>
      <p:sp>
        <p:nvSpPr>
          <p:cNvPr id="7" name="Rectangle 6"/>
          <p:cNvSpPr/>
          <p:nvPr/>
        </p:nvSpPr>
        <p:spPr>
          <a:xfrm>
            <a:off x="683568" y="4437112"/>
            <a:ext cx="2416066" cy="461665"/>
          </a:xfrm>
          <a:prstGeom prst="rect">
            <a:avLst/>
          </a:prstGeom>
          <a:solidFill>
            <a:schemeClr val="bg1"/>
          </a:solidFill>
        </p:spPr>
        <p:txBody>
          <a:bodyPr wrap="square">
            <a:spAutoFit/>
          </a:bodyPr>
          <a:lstStyle/>
          <a:p>
            <a:r>
              <a:rPr lang="en-US" sz="2400" dirty="0" smtClean="0">
                <a:solidFill>
                  <a:srgbClr val="0070C0"/>
                </a:solidFill>
              </a:rPr>
              <a:t>Automated tasks</a:t>
            </a:r>
            <a:endParaRPr lang="en-AU" dirty="0">
              <a:solidFill>
                <a:srgbClr val="0070C0"/>
              </a:solidFill>
            </a:endParaRPr>
          </a:p>
        </p:txBody>
      </p:sp>
      <p:sp>
        <p:nvSpPr>
          <p:cNvPr id="13" name="Slide Number Placeholder 10"/>
          <p:cNvSpPr>
            <a:spLocks noGrp="1"/>
          </p:cNvSpPr>
          <p:nvPr>
            <p:ph type="sldNum" sz="quarter" idx="11"/>
          </p:nvPr>
        </p:nvSpPr>
        <p:spPr>
          <a:xfrm>
            <a:off x="8228806" y="6597352"/>
            <a:ext cx="533400" cy="152400"/>
          </a:xfrm>
        </p:spPr>
        <p:txBody>
          <a:bodyPr/>
          <a:lstStyle/>
          <a:p>
            <a:fld id="{F06E539D-8AB8-485C-BFEF-50E8D5427D32}" type="slidenum">
              <a:rPr lang="en-AU" sz="1600" smtClean="0"/>
              <a:t>9</a:t>
            </a:fld>
            <a:endParaRPr lang="en-AU" sz="1600" dirty="0"/>
          </a:p>
        </p:txBody>
      </p:sp>
      <p:sp>
        <p:nvSpPr>
          <p:cNvPr id="6" name="Rectangle 5"/>
          <p:cNvSpPr/>
          <p:nvPr/>
        </p:nvSpPr>
        <p:spPr>
          <a:xfrm>
            <a:off x="4748222" y="4407495"/>
            <a:ext cx="2416066" cy="461665"/>
          </a:xfrm>
          <a:prstGeom prst="rect">
            <a:avLst/>
          </a:prstGeom>
          <a:solidFill>
            <a:schemeClr val="bg1"/>
          </a:solidFill>
        </p:spPr>
        <p:txBody>
          <a:bodyPr wrap="square">
            <a:spAutoFit/>
          </a:bodyPr>
          <a:lstStyle/>
          <a:p>
            <a:r>
              <a:rPr lang="en-US" sz="2400" dirty="0" smtClean="0">
                <a:solidFill>
                  <a:srgbClr val="FF0000"/>
                </a:solidFill>
              </a:rPr>
              <a:t>User task</a:t>
            </a:r>
            <a:endParaRPr lang="en-AU" dirty="0">
              <a:solidFill>
                <a:srgbClr val="FF0000"/>
              </a:solidFill>
            </a:endParaRPr>
          </a:p>
        </p:txBody>
      </p:sp>
      <p:sp>
        <p:nvSpPr>
          <p:cNvPr id="8" name="Rectangle 7"/>
          <p:cNvSpPr/>
          <p:nvPr/>
        </p:nvSpPr>
        <p:spPr>
          <a:xfrm>
            <a:off x="7020272" y="4407495"/>
            <a:ext cx="1872208" cy="461665"/>
          </a:xfrm>
          <a:prstGeom prst="rect">
            <a:avLst/>
          </a:prstGeom>
          <a:noFill/>
        </p:spPr>
        <p:txBody>
          <a:bodyPr wrap="square">
            <a:spAutoFit/>
          </a:bodyPr>
          <a:lstStyle/>
          <a:p>
            <a:r>
              <a:rPr lang="en-US" sz="2400" dirty="0" smtClean="0">
                <a:solidFill>
                  <a:srgbClr val="00B050"/>
                </a:solidFill>
              </a:rPr>
              <a:t>Manual task</a:t>
            </a:r>
            <a:endParaRPr lang="en-AU" dirty="0">
              <a:solidFill>
                <a:srgbClr val="00B050"/>
              </a:solidFill>
            </a:endParaRPr>
          </a:p>
        </p:txBody>
      </p:sp>
    </p:spTree>
    <p:extLst>
      <p:ext uri="{BB962C8B-B14F-4D97-AF65-F5344CB8AC3E}">
        <p14:creationId xmlns:p14="http://schemas.microsoft.com/office/powerpoint/2010/main" val="4580572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omposit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Composite">
      <a:maj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mposite">
      <a:fillStyleLst>
        <a:solidFill>
          <a:schemeClr val="phClr"/>
        </a:solidFill>
        <a:gradFill rotWithShape="1">
          <a:gsLst>
            <a:gs pos="0">
              <a:schemeClr val="phClr">
                <a:tint val="50000"/>
                <a:shade val="95000"/>
                <a:satMod val="300000"/>
              </a:schemeClr>
            </a:gs>
            <a:gs pos="12000">
              <a:schemeClr val="phClr">
                <a:tint val="50000"/>
                <a:shade val="90000"/>
                <a:satMod val="250000"/>
              </a:schemeClr>
            </a:gs>
            <a:gs pos="100000">
              <a:schemeClr val="phClr">
                <a:tint val="85000"/>
                <a:shade val="75000"/>
                <a:satMod val="150000"/>
              </a:schemeClr>
            </a:gs>
          </a:gsLst>
          <a:lin ang="16200000" scaled="1"/>
        </a:gradFill>
        <a:gradFill rotWithShape="1">
          <a:gsLst>
            <a:gs pos="0">
              <a:schemeClr val="phClr">
                <a:tint val="75000"/>
                <a:shade val="95000"/>
                <a:satMod val="175000"/>
              </a:schemeClr>
            </a:gs>
            <a:gs pos="12000">
              <a:schemeClr val="phClr">
                <a:tint val="90000"/>
                <a:shade val="90000"/>
                <a:satMod val="150000"/>
              </a:schemeClr>
            </a:gs>
            <a:gs pos="100000">
              <a:schemeClr val="phClr">
                <a:tint val="100000"/>
                <a:shade val="75000"/>
                <a:satMod val="150000"/>
              </a:schemeClr>
            </a:gs>
          </a:gsLst>
          <a:lin ang="16200000" scaled="1"/>
        </a:gradFill>
      </a:fillStyleLst>
      <a:lnStyleLst>
        <a:ln w="9525" cap="flat" cmpd="sng" algn="ctr">
          <a:solidFill>
            <a:schemeClr val="phClr">
              <a:shade val="95000"/>
              <a:satMod val="105000"/>
            </a:scheme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scene3d>
            <a:camera prst="orthographicFront">
              <a:rot lat="0" lon="0" rev="0"/>
            </a:camera>
            <a:lightRig rig="freezing" dir="t">
              <a:rot lat="0" lon="0" rev="6000000"/>
            </a:lightRig>
          </a:scene3d>
          <a:sp3d contourW="12700" prstMaterial="dkEdge">
            <a:bevelT w="44450" h="25400"/>
            <a:contourClr>
              <a:schemeClr val="phClr">
                <a:shade val="30000"/>
              </a:schemeClr>
            </a:contourClr>
          </a:sp3d>
        </a:effectStyle>
      </a:effectStyleLst>
      <a:bgFillStyleLst>
        <a:solidFill>
          <a:schemeClr val="phClr"/>
        </a:solidFill>
        <a:gradFill rotWithShape="1">
          <a:gsLst>
            <a:gs pos="0">
              <a:schemeClr val="phClr">
                <a:tint val="100000"/>
                <a:shade val="80000"/>
                <a:satMod val="110000"/>
                <a:lumMod val="80000"/>
              </a:schemeClr>
            </a:gs>
            <a:gs pos="79000">
              <a:schemeClr val="phClr">
                <a:tint val="100000"/>
                <a:shade val="90000"/>
                <a:satMod val="105000"/>
                <a:lumMod val="100000"/>
              </a:schemeClr>
            </a:gs>
            <a:gs pos="100000">
              <a:schemeClr val="phClr">
                <a:tint val="95000"/>
                <a:shade val="100000"/>
                <a:satMod val="110000"/>
                <a:lumMod val="115000"/>
              </a:schemeClr>
            </a:gs>
          </a:gsLst>
          <a:lin ang="5400000" scaled="0"/>
        </a:gradFill>
        <a:gradFill rotWithShape="1">
          <a:gsLst>
            <a:gs pos="0">
              <a:schemeClr val="phClr">
                <a:tint val="90000"/>
                <a:shade val="100000"/>
                <a:satMod val="100000"/>
                <a:lumMod val="110000"/>
              </a:schemeClr>
            </a:gs>
            <a:gs pos="83000">
              <a:schemeClr val="phClr">
                <a:shade val="75000"/>
                <a:satMod val="200000"/>
              </a:schemeClr>
            </a:gs>
            <a:gs pos="100000">
              <a:schemeClr val="phClr">
                <a:shade val="90000"/>
                <a:satMod val="200000"/>
              </a:schemeClr>
            </a:gs>
          </a:gsLst>
          <a:path path="circle">
            <a:fillToRect l="75000" t="100000" b="3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Composite</Template>
  <TotalTime>5468</TotalTime>
  <Words>3164</Words>
  <Application>Microsoft Macintosh PowerPoint</Application>
  <PresentationFormat>On-screen Show (4:3)</PresentationFormat>
  <Paragraphs>330</Paragraphs>
  <Slides>35</Slides>
  <Notes>30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37" baseType="lpstr">
      <vt:lpstr>Composite</vt:lpstr>
      <vt:lpstr>Visio</vt:lpstr>
      <vt:lpstr>Marlon Dumas</vt:lpstr>
      <vt:lpstr>Where are we?</vt:lpstr>
      <vt:lpstr>The business-engineering gap…</vt:lpstr>
      <vt:lpstr>Two sides of the BPM story</vt:lpstr>
      <vt:lpstr>Bridging the gap: A five-step method</vt:lpstr>
      <vt:lpstr>Running example</vt:lpstr>
      <vt:lpstr>running example</vt:lpstr>
      <vt:lpstr>1. Identify the automation boundaries</vt:lpstr>
      <vt:lpstr>In BPMN: specify task markers</vt:lpstr>
      <vt:lpstr>In our example… </vt:lpstr>
      <vt:lpstr>2. Review manual tasks</vt:lpstr>
      <vt:lpstr>Alternative: isolate manual tasks</vt:lpstr>
      <vt:lpstr>Alternative: isolate manual tasks</vt:lpstr>
      <vt:lpstr>Quiz: let’s consider this process fragment</vt:lpstr>
      <vt:lpstr>Possible solution</vt:lpstr>
      <vt:lpstr>3. Complete the process model</vt:lpstr>
      <vt:lpstr>In our example…</vt:lpstr>
      <vt:lpstr>4.  Adjust task granularity</vt:lpstr>
      <vt:lpstr>An exception to the rule</vt:lpstr>
      <vt:lpstr>Our example…</vt:lpstr>
      <vt:lpstr>Bridging the gap: one task at a time</vt:lpstr>
      <vt:lpstr>5. Specify execution properties</vt:lpstr>
      <vt:lpstr>Business Process Management System</vt:lpstr>
      <vt:lpstr>Process modeling tool</vt:lpstr>
      <vt:lpstr>Example process modeling tools</vt:lpstr>
      <vt:lpstr>Execution Engine</vt:lpstr>
      <vt:lpstr>Worklist Handler </vt:lpstr>
      <vt:lpstr>Example worklist handlers</vt:lpstr>
      <vt:lpstr>Administration &amp; Monitoring Tools</vt:lpstr>
      <vt:lpstr>Example monitoring &amp; administration tools</vt:lpstr>
      <vt:lpstr>External Services</vt:lpstr>
      <vt:lpstr>Example external services</vt:lpstr>
      <vt:lpstr>BPMS Landscape</vt:lpstr>
      <vt:lpstr>Cheat sheet</vt:lpstr>
      <vt:lpstr>PowerPoint Presentation</vt:lpstr>
    </vt:vector>
  </TitlesOfParts>
  <Company>QUT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Business Process Management</dc:title>
  <dc:creator>Marcello La Rosa</dc:creator>
  <cp:lastModifiedBy>Marlon Dumas</cp:lastModifiedBy>
  <cp:revision>589</cp:revision>
  <dcterms:created xsi:type="dcterms:W3CDTF">2013-05-09T01:26:01Z</dcterms:created>
  <dcterms:modified xsi:type="dcterms:W3CDTF">2016-04-04T18:58:49Z</dcterms:modified>
</cp:coreProperties>
</file>